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8" r:id="rId2"/>
    <p:sldId id="257" r:id="rId3"/>
    <p:sldId id="301" r:id="rId4"/>
    <p:sldId id="303" r:id="rId5"/>
    <p:sldId id="307" r:id="rId6"/>
    <p:sldId id="262" r:id="rId7"/>
    <p:sldId id="265" r:id="rId8"/>
    <p:sldId id="305" r:id="rId9"/>
    <p:sldId id="271" r:id="rId10"/>
    <p:sldId id="276" r:id="rId11"/>
    <p:sldId id="277" r:id="rId12"/>
    <p:sldId id="306" r:id="rId13"/>
    <p:sldId id="300" r:id="rId14"/>
    <p:sldId id="264" r:id="rId15"/>
    <p:sldId id="274" r:id="rId16"/>
    <p:sldId id="280" r:id="rId17"/>
    <p:sldId id="293" r:id="rId18"/>
    <p:sldId id="299" r:id="rId19"/>
    <p:sldId id="281" r:id="rId20"/>
    <p:sldId id="285" r:id="rId21"/>
    <p:sldId id="286" r:id="rId22"/>
    <p:sldId id="294" r:id="rId23"/>
    <p:sldId id="288" r:id="rId24"/>
    <p:sldId id="289" r:id="rId25"/>
    <p:sldId id="302" r:id="rId26"/>
    <p:sldId id="291" r:id="rId27"/>
    <p:sldId id="260" r:id="rId28"/>
    <p:sldId id="297" r:id="rId29"/>
    <p:sldId id="266" r:id="rId30"/>
    <p:sldId id="278" r:id="rId31"/>
    <p:sldId id="279" r:id="rId3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C6"/>
    <a:srgbClr val="B5EAEA"/>
    <a:srgbClr val="DFEEF4"/>
    <a:srgbClr val="248CC8"/>
    <a:srgbClr val="000000"/>
    <a:srgbClr val="969696"/>
    <a:srgbClr val="424A4A"/>
    <a:srgbClr val="FFBCBC"/>
    <a:srgbClr val="248ACA"/>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9" autoAdjust="0"/>
    <p:restoredTop sz="65170" autoAdjust="0"/>
  </p:normalViewPr>
  <p:slideViewPr>
    <p:cSldViewPr snapToGrid="0">
      <p:cViewPr varScale="1">
        <p:scale>
          <a:sx n="81" d="100"/>
          <a:sy n="81" d="100"/>
        </p:scale>
        <p:origin x="2016" y="18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ED0831-C58C-44B2-8668-EF77C753A6C2}" type="datetimeFigureOut">
              <a:rPr lang="de-CH" smtClean="0"/>
              <a:t>18.06.23</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61D9E-28D1-4F4C-A5BD-2D28C080B9AD}" type="slidenum">
              <a:rPr lang="de-CH" smtClean="0"/>
              <a:t>‹#›</a:t>
            </a:fld>
            <a:endParaRPr lang="de-CH"/>
          </a:p>
        </p:txBody>
      </p:sp>
    </p:spTree>
    <p:extLst>
      <p:ext uri="{BB962C8B-B14F-4D97-AF65-F5344CB8AC3E}">
        <p14:creationId xmlns:p14="http://schemas.microsoft.com/office/powerpoint/2010/main" val="2480879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My name is Shaolun from Singapore Management University. Surprise huh? There is actually a data visualization group in Singapore.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Anyway,  before we get started, let’s do a survey. How many of you in this room have ever heard of quantum computing? Entanglement? How it actually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Prior work has found it is difficult to learn quantum computing. Because concept is abstract.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Our group tried to use visualization to explain qc and make it easy-to-understand than ever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So let’s get started with the background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We all know that quantum computing has achieved a great success in recent years, with a </a:t>
            </a:r>
            <a:r>
              <a:rPr lang="en-US" altLang="zh-CN" sz="1800" dirty="0">
                <a:solidFill>
                  <a:srgbClr val="0E101A"/>
                </a:solidFill>
                <a:effectLst/>
                <a:latin typeface="Times New Roman" panose="02020603050405020304" pitchFamily="18" charset="0"/>
                <a:ea typeface="Times New Roman" panose="02020603050405020304" pitchFamily="18" charset="0"/>
              </a:rPr>
              <a:t>variety</a:t>
            </a:r>
            <a:r>
              <a:rPr lang="en-US" sz="1800" dirty="0">
                <a:solidFill>
                  <a:srgbClr val="0E101A"/>
                </a:solidFill>
                <a:effectLst/>
                <a:latin typeface="Times New Roman" panose="02020603050405020304" pitchFamily="18" charset="0"/>
                <a:ea typeface="Times New Roman" panose="02020603050405020304" pitchFamily="18" charset="0"/>
              </a:rPr>
              <a:t> of </a:t>
            </a:r>
            <a:r>
              <a:rPr lang="en-US" sz="1800" b="1" dirty="0">
                <a:solidFill>
                  <a:srgbClr val="0E101A"/>
                </a:solidFill>
                <a:effectLst/>
                <a:latin typeface="Times New Roman" panose="02020603050405020304" pitchFamily="18" charset="0"/>
                <a:ea typeface="Times New Roman" panose="02020603050405020304" pitchFamily="18" charset="0"/>
              </a:rPr>
              <a:t>applications</a:t>
            </a:r>
            <a:r>
              <a:rPr lang="en-US" sz="1800" dirty="0">
                <a:solidFill>
                  <a:srgbClr val="0E101A"/>
                </a:solidFill>
                <a:effectLst/>
                <a:latin typeface="Times New Roman" panose="02020603050405020304" pitchFamily="18" charset="0"/>
                <a:ea typeface="Times New Roman" panose="02020603050405020304" pitchFamily="18" charset="0"/>
              </a:rPr>
              <a:t> demonstrating quantum speedups in areas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such as machine learning, cryptography, and finance.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AC61D9E-28D1-4F4C-A5BD-2D28C080B9AD}" type="slidenum">
              <a:rPr lang="de-CH" smtClean="0"/>
              <a:t>1</a:t>
            </a:fld>
            <a:endParaRPr lang="de-CH"/>
          </a:p>
        </p:txBody>
      </p:sp>
    </p:spTree>
    <p:extLst>
      <p:ext uri="{BB962C8B-B14F-4D97-AF65-F5344CB8AC3E}">
        <p14:creationId xmlns:p14="http://schemas.microsoft.com/office/powerpoint/2010/main" val="3807371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solidFill>
                  <a:srgbClr val="0E101A"/>
                </a:solidFill>
                <a:effectLst/>
                <a:latin typeface="Times New Roman" panose="02020603050405020304" pitchFamily="18" charset="0"/>
                <a:ea typeface="Times New Roman" panose="02020603050405020304" pitchFamily="18" charset="0"/>
              </a:rPr>
              <a:t>A certain quantum state, for example, phi, can be represented as this formula.</a:t>
            </a:r>
          </a:p>
          <a:p>
            <a:endParaRPr lang="en-US" sz="1800" dirty="0">
              <a:solidFill>
                <a:srgbClr val="0E101A"/>
              </a:solidFill>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Alpha represents the coefficient for state 0, and beta is the </a:t>
            </a:r>
            <a:r>
              <a:rPr lang="en-US" altLang="zh-CN" sz="1800" dirty="0">
                <a:solidFill>
                  <a:srgbClr val="0E101A"/>
                </a:solidFill>
                <a:effectLst/>
                <a:latin typeface="Times New Roman" panose="02020603050405020304" pitchFamily="18" charset="0"/>
                <a:ea typeface="Times New Roman" panose="02020603050405020304" pitchFamily="18" charset="0"/>
              </a:rPr>
              <a:t>coefficient</a:t>
            </a:r>
            <a:r>
              <a:rPr lang="en-US" sz="1800" dirty="0">
                <a:solidFill>
                  <a:srgbClr val="0E101A"/>
                </a:solidFill>
                <a:effectLst/>
                <a:latin typeface="Times New Roman" panose="02020603050405020304" pitchFamily="18" charset="0"/>
                <a:ea typeface="Times New Roman" panose="02020603050405020304" pitchFamily="18" charset="0"/>
              </a:rPr>
              <a:t> for state 1. We can call this coefficient the amplitude.</a:t>
            </a:r>
          </a:p>
          <a:p>
            <a:r>
              <a:rPr lang="en-US" sz="1800" dirty="0">
                <a:solidFill>
                  <a:srgbClr val="0E101A"/>
                </a:solidFill>
                <a:effectLst/>
                <a:latin typeface="Times New Roman" panose="02020603050405020304" pitchFamily="18" charset="0"/>
                <a:ea typeface="Times New Roman" panose="02020603050405020304" pitchFamily="18" charset="0"/>
              </a:rPr>
              <a:t>And alpha and beta can be written as this formula, which consists of a real part and a imaginary part </a:t>
            </a:r>
            <a:r>
              <a:rPr lang="en-US" sz="1800" dirty="0" err="1">
                <a:solidFill>
                  <a:srgbClr val="0E101A"/>
                </a:solidFill>
                <a:effectLst/>
                <a:latin typeface="Times New Roman" panose="02020603050405020304" pitchFamily="18" charset="0"/>
                <a:ea typeface="Times New Roman" panose="02020603050405020304" pitchFamily="18" charset="0"/>
              </a:rPr>
              <a:t>cuz</a:t>
            </a:r>
            <a:r>
              <a:rPr lang="en-US" sz="1800" dirty="0">
                <a:solidFill>
                  <a:srgbClr val="0E101A"/>
                </a:solidFill>
                <a:effectLst/>
                <a:latin typeface="Times New Roman" panose="02020603050405020304" pitchFamily="18" charset="0"/>
                <a:ea typeface="Times New Roman" panose="02020603050405020304" pitchFamily="18" charset="0"/>
              </a:rPr>
              <a:t> the amplitude is actually the complex number.</a:t>
            </a:r>
          </a:p>
          <a:p>
            <a:endParaRPr lang="en-US" sz="1800" dirty="0">
              <a:solidFill>
                <a:srgbClr val="0E101A"/>
              </a:solidFill>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More specifically, we encode the absolute values of real parts (i.e., a and c) and imaginary parts (i.e., b and d) of each amplitude by the line segments in black and grey (CL), respectively. The two line segments can </a:t>
            </a:r>
            <a:r>
              <a:rPr lang="en-US" sz="1800" dirty="0" err="1">
                <a:solidFill>
                  <a:srgbClr val="0E101A"/>
                </a:solidFill>
                <a:effectLst/>
                <a:latin typeface="Times New Roman" panose="02020603050405020304" pitchFamily="18" charset="0"/>
                <a:ea typeface="Times New Roman" panose="02020603050405020304" pitchFamily="18" charset="0"/>
              </a:rPr>
              <a:t>natually</a:t>
            </a:r>
            <a:r>
              <a:rPr lang="en-US" sz="1800" dirty="0">
                <a:solidFill>
                  <a:srgbClr val="0E101A"/>
                </a:solidFill>
                <a:effectLst/>
                <a:latin typeface="Times New Roman" panose="02020603050405020304" pitchFamily="18" charset="0"/>
                <a:ea typeface="Times New Roman" panose="02020603050405020304" pitchFamily="18" charset="0"/>
              </a:rPr>
              <a:t> formed a right triangle (CL).</a:t>
            </a: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10</a:t>
            </a:fld>
            <a:endParaRPr lang="de-CH"/>
          </a:p>
        </p:txBody>
      </p:sp>
    </p:spTree>
    <p:extLst>
      <p:ext uri="{BB962C8B-B14F-4D97-AF65-F5344CB8AC3E}">
        <p14:creationId xmlns:p14="http://schemas.microsoft.com/office/powerpoint/2010/main" val="2739011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And then,  the question is how could we visualize the probability using the line segment?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We already know that the measured probability of, say state 0, equals to the sum of the square of a and b, which is actually the square of the diameter of the semi-circle,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At the same time, the area of the semi-circle (CL) can be written in terms of the square of the diameters as well, based on the Pythagorean Theorem.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11</a:t>
            </a:fld>
            <a:endParaRPr lang="de-CH"/>
          </a:p>
        </p:txBody>
      </p:sp>
    </p:spTree>
    <p:extLst>
      <p:ext uri="{BB962C8B-B14F-4D97-AF65-F5344CB8AC3E}">
        <p14:creationId xmlns:p14="http://schemas.microsoft.com/office/powerpoint/2010/main" val="3591324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So we can find that the area of the semicircle (CL) is proportional to the probability of the quantum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Building upon this, we can then see the relationship between the two probabilities via the </a:t>
            </a:r>
            <a:r>
              <a:rPr lang="en-US" sz="1800" b="1" dirty="0">
                <a:solidFill>
                  <a:srgbClr val="0E101A"/>
                </a:solidFill>
                <a:effectLst/>
                <a:latin typeface="Times New Roman" panose="02020603050405020304" pitchFamily="18" charset="0"/>
                <a:ea typeface="Times New Roman" panose="02020603050405020304" pitchFamily="18" charset="0"/>
              </a:rPr>
              <a:t>comparison</a:t>
            </a:r>
            <a:r>
              <a:rPr lang="en-US" sz="1800" dirty="0">
                <a:solidFill>
                  <a:srgbClr val="0E101A"/>
                </a:solidFill>
                <a:effectLst/>
                <a:latin typeface="Times New Roman" panose="02020603050405020304" pitchFamily="18" charset="0"/>
                <a:ea typeface="Times New Roman" panose="02020603050405020304" pitchFamily="18" charset="0"/>
              </a:rPr>
              <a:t> of the semicircle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And you may already find that we can see the semi-circle area determination based on the </a:t>
            </a:r>
            <a:r>
              <a:rPr lang="en-US" sz="1800" b="1" dirty="0">
                <a:solidFill>
                  <a:srgbClr val="0E101A"/>
                </a:solidFill>
                <a:effectLst/>
                <a:latin typeface="Times New Roman" panose="02020603050405020304" pitchFamily="18" charset="0"/>
                <a:ea typeface="Times New Roman" panose="02020603050405020304" pitchFamily="18" charset="0"/>
              </a:rPr>
              <a:t>line segments </a:t>
            </a:r>
            <a:r>
              <a:rPr lang="en-US" sz="1800" dirty="0">
                <a:solidFill>
                  <a:srgbClr val="0E101A"/>
                </a:solidFill>
                <a:effectLst/>
                <a:latin typeface="Times New Roman" panose="02020603050405020304" pitchFamily="18" charset="0"/>
                <a:ea typeface="Times New Roman" panose="02020603050405020304" pitchFamily="18" charset="0"/>
              </a:rPr>
              <a:t>which circumscribed the semi-circle.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12</a:t>
            </a:fld>
            <a:endParaRPr lang="de-CH"/>
          </a:p>
        </p:txBody>
      </p:sp>
    </p:spTree>
    <p:extLst>
      <p:ext uri="{BB962C8B-B14F-4D97-AF65-F5344CB8AC3E}">
        <p14:creationId xmlns:p14="http://schemas.microsoft.com/office/powerpoint/2010/main" val="111814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Ok. now The visualization for quantum superposition has now been improved. But there is also problem for quantum entanglement.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Quantum entanglement, supports the correlations between multiple single qubits.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It means that manipulating one qubit can directly impact the state of the other qubit(s).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So now you may already find that the entanglement requires at least two qubit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E101A"/>
              </a:solidFill>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13</a:t>
            </a:fld>
            <a:endParaRPr lang="de-CH"/>
          </a:p>
        </p:txBody>
      </p:sp>
    </p:spTree>
    <p:extLst>
      <p:ext uri="{BB962C8B-B14F-4D97-AF65-F5344CB8AC3E}">
        <p14:creationId xmlns:p14="http://schemas.microsoft.com/office/powerpoint/2010/main" val="77110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E101A"/>
                </a:solidFill>
                <a:effectLst/>
                <a:latin typeface="Times New Roman" panose="02020603050405020304" pitchFamily="18" charset="0"/>
                <a:ea typeface="Times New Roman" panose="02020603050405020304" pitchFamily="18" charset="0"/>
              </a:rPr>
              <a:t>However, the visualization approach to support the quantum state with more than one qubit, which serves as the foundation of the entanglement, is still under-explored.</a:t>
            </a:r>
          </a:p>
        </p:txBody>
      </p:sp>
      <p:sp>
        <p:nvSpPr>
          <p:cNvPr id="4" name="Slide Number Placeholder 3"/>
          <p:cNvSpPr>
            <a:spLocks noGrp="1"/>
          </p:cNvSpPr>
          <p:nvPr>
            <p:ph type="sldNum" sz="quarter" idx="5"/>
          </p:nvPr>
        </p:nvSpPr>
        <p:spPr/>
        <p:txBody>
          <a:bodyPr/>
          <a:lstStyle/>
          <a:p>
            <a:fld id="{CAC61D9E-28D1-4F4C-A5BD-2D28C080B9AD}" type="slidenum">
              <a:rPr lang="de-CH" smtClean="0"/>
              <a:t>14</a:t>
            </a:fld>
            <a:endParaRPr lang="de-CH"/>
          </a:p>
        </p:txBody>
      </p:sp>
    </p:spTree>
    <p:extLst>
      <p:ext uri="{BB962C8B-B14F-4D97-AF65-F5344CB8AC3E}">
        <p14:creationId xmlns:p14="http://schemas.microsoft.com/office/powerpoint/2010/main" val="294981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shown here, again, is the visualization of </a:t>
            </a:r>
            <a:r>
              <a:rPr lang="en-US" altLang="zh-CN" sz="1800" dirty="0">
                <a:solidFill>
                  <a:srgbClr val="0E101A"/>
                </a:solidFill>
                <a:effectLst/>
                <a:latin typeface="Calibri" panose="020F0502020204030204" pitchFamily="34" charset="0"/>
                <a:ea typeface="DengXian" panose="02010600030101010101" pitchFamily="2" charset="-122"/>
                <a:cs typeface="Times New Roman" panose="02020603050405020304" pitchFamily="18" charset="0"/>
              </a:rPr>
              <a:t>VENUS for the single-qubit state</a:t>
            </a:r>
          </a:p>
          <a:p>
            <a:endParaRPr lang="en-US" sz="1800" dirty="0">
              <a:solidFill>
                <a:srgbClr val="0E101A"/>
              </a:solidFill>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solidFill>
                  <a:srgbClr val="0E101A"/>
                </a:solidFill>
                <a:effectLst/>
                <a:latin typeface="Calibri" panose="020F0502020204030204" pitchFamily="34" charset="0"/>
                <a:ea typeface="DengXian" panose="02010600030101010101" pitchFamily="2" charset="-122"/>
                <a:cs typeface="Times New Roman" panose="02020603050405020304" pitchFamily="18" charset="0"/>
              </a:rPr>
              <a:t>So we just extend two right triangles (CL) on the two sides of the original right triangle.  </a:t>
            </a:r>
          </a:p>
          <a:p>
            <a:endParaRPr lang="en-US" sz="1800" dirty="0">
              <a:solidFill>
                <a:srgbClr val="0E101A"/>
              </a:solidFill>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solidFill>
                  <a:srgbClr val="0E101A"/>
                </a:solidFill>
                <a:effectLst/>
                <a:latin typeface="Calibri" panose="020F0502020204030204" pitchFamily="34" charset="0"/>
                <a:ea typeface="DengXian" panose="02010600030101010101" pitchFamily="2" charset="-122"/>
                <a:cs typeface="Times New Roman" panose="02020603050405020304" pitchFamily="18" charset="0"/>
              </a:rPr>
              <a:t>As you can see, based on this encoding, the visualization can preserve all geometrical properties I mentioned before. </a:t>
            </a:r>
          </a:p>
        </p:txBody>
      </p:sp>
      <p:sp>
        <p:nvSpPr>
          <p:cNvPr id="4" name="Slide Number Placeholder 3"/>
          <p:cNvSpPr>
            <a:spLocks noGrp="1"/>
          </p:cNvSpPr>
          <p:nvPr>
            <p:ph type="sldNum" sz="quarter" idx="5"/>
          </p:nvPr>
        </p:nvSpPr>
        <p:spPr/>
        <p:txBody>
          <a:bodyPr/>
          <a:lstStyle/>
          <a:p>
            <a:fld id="{CAC61D9E-28D1-4F4C-A5BD-2D28C080B9AD}" type="slidenum">
              <a:rPr lang="de-CH" smtClean="0"/>
              <a:t>15</a:t>
            </a:fld>
            <a:endParaRPr lang="de-CH"/>
          </a:p>
        </p:txBody>
      </p:sp>
    </p:spTree>
    <p:extLst>
      <p:ext uri="{BB962C8B-B14F-4D97-AF65-F5344CB8AC3E}">
        <p14:creationId xmlns:p14="http://schemas.microsoft.com/office/powerpoint/2010/main" val="706839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So now I will briefly demonstrate our visual design VENUS using a concrete example, which is a Quantum Classifier based on the two-feature Iris dataset.</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16</a:t>
            </a:fld>
            <a:endParaRPr lang="de-CH"/>
          </a:p>
        </p:txBody>
      </p:sp>
    </p:spTree>
    <p:extLst>
      <p:ext uri="{BB962C8B-B14F-4D97-AF65-F5344CB8AC3E}">
        <p14:creationId xmlns:p14="http://schemas.microsoft.com/office/powerpoint/2010/main" val="3023985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quantum circuit shown in the figure is the architecture of QNN, and the block inside the circuit are quantum gates implementing this circuit</a:t>
            </a:r>
          </a:p>
          <a:p>
            <a:endParaRPr lang="en-US" dirty="0"/>
          </a:p>
          <a:p>
            <a:r>
              <a:rPr lang="en-US" dirty="0"/>
              <a:t>The principle of QNN is simple, the final prediction is determined by the basis state with the largest probability.</a:t>
            </a:r>
          </a:p>
          <a:p>
            <a:endParaRPr lang="en-US" dirty="0"/>
          </a:p>
          <a:p>
            <a:r>
              <a:rPr lang="en-US" altLang="zh-CN" sz="1200" dirty="0"/>
              <a:t>And every time the quantum states go through a gate, the state will be modified according to the respective gate. </a:t>
            </a:r>
          </a:p>
          <a:p>
            <a:r>
              <a:rPr lang="en-US" altLang="zh-CN" sz="1200" dirty="0"/>
              <a:t>So we intend to see how the quantum state will be changed along the circuit using our visualization approach VENUS.</a:t>
            </a:r>
          </a:p>
          <a:p>
            <a:endParaRPr lang="en-US" dirty="0"/>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17</a:t>
            </a:fld>
            <a:endParaRPr lang="de-CH"/>
          </a:p>
        </p:txBody>
      </p:sp>
    </p:spTree>
    <p:extLst>
      <p:ext uri="{BB962C8B-B14F-4D97-AF65-F5344CB8AC3E}">
        <p14:creationId xmlns:p14="http://schemas.microsoft.com/office/powerpoint/2010/main" val="270230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We first randomly select a data point to see the evolution of its prediction, and evenly output the quantum state in four epoch. </a:t>
            </a:r>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18</a:t>
            </a:fld>
            <a:endParaRPr lang="de-CH"/>
          </a:p>
        </p:txBody>
      </p:sp>
    </p:spTree>
    <p:extLst>
      <p:ext uri="{BB962C8B-B14F-4D97-AF65-F5344CB8AC3E}">
        <p14:creationId xmlns:p14="http://schemas.microsoft.com/office/powerpoint/2010/main" val="2738690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From Figure A1, we can easily identify that the probability of label 0 is significantly larger than that of label 1, (CL) indicated by the area of the respective semicircle.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It shows the initial state of the data point at the beginning stage of the training.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19</a:t>
            </a:fld>
            <a:endParaRPr lang="de-CH"/>
          </a:p>
        </p:txBody>
      </p:sp>
    </p:spTree>
    <p:extLst>
      <p:ext uri="{BB962C8B-B14F-4D97-AF65-F5344CB8AC3E}">
        <p14:creationId xmlns:p14="http://schemas.microsoft.com/office/powerpoint/2010/main" val="312213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rgbClr val="0E101A"/>
                </a:solidFill>
                <a:effectLst/>
                <a:latin typeface="Times New Roman" panose="02020603050405020304" pitchFamily="18" charset="0"/>
                <a:ea typeface="Times New Roman" panose="02020603050405020304" pitchFamily="18" charset="0"/>
              </a:rPr>
              <a:t>In this work, I will present our work “</a:t>
            </a:r>
            <a:r>
              <a:rPr lang="en-US" sz="3200" b="1" dirty="0">
                <a:solidFill>
                  <a:srgbClr val="0E101A"/>
                </a:solidFill>
                <a:effectLst/>
                <a:latin typeface="Times New Roman" panose="02020603050405020304" pitchFamily="18" charset="0"/>
                <a:ea typeface="Times New Roman" panose="02020603050405020304" pitchFamily="18" charset="0"/>
              </a:rPr>
              <a:t>VENUS: A Geometrical Representation for Quantum State Visualization</a:t>
            </a:r>
            <a:r>
              <a:rPr lang="en-US" sz="3200" dirty="0">
                <a:solidFill>
                  <a:srgbClr val="0E101A"/>
                </a:solidFill>
                <a:effectLst/>
                <a:latin typeface="Times New Roman" panose="02020603050405020304" pitchFamily="18" charset="0"/>
                <a:ea typeface="Times New Roman" panose="02020603050405020304" pitchFamily="18" charset="0"/>
              </a:rPr>
              <a:t>.”</a:t>
            </a:r>
          </a:p>
          <a:p>
            <a:r>
              <a:rPr lang="en-US" sz="3200" dirty="0">
                <a:solidFill>
                  <a:srgbClr val="0E101A"/>
                </a:solidFill>
                <a:effectLst/>
                <a:latin typeface="Times New Roman" panose="02020603050405020304" pitchFamily="18" charset="0"/>
                <a:ea typeface="Times New Roman" panose="02020603050405020304" pitchFamily="18" charset="0"/>
              </a:rPr>
              <a:t>This work is in collaboration with all of my amazing co-authors, which are shown as follows.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2</a:t>
            </a:fld>
            <a:endParaRPr lang="de-CH"/>
          </a:p>
        </p:txBody>
      </p:sp>
    </p:spTree>
    <p:extLst>
      <p:ext uri="{BB962C8B-B14F-4D97-AF65-F5344CB8AC3E}">
        <p14:creationId xmlns:p14="http://schemas.microsoft.com/office/powerpoint/2010/main" val="3033362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After Epoch 25, (CL) the area of the two semi-circles are almost the same,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and we can see that this is because of the decrease (CL) of the imaginary part of the amplitude for state 0.</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20</a:t>
            </a:fld>
            <a:endParaRPr lang="de-CH"/>
          </a:p>
        </p:txBody>
      </p:sp>
    </p:spTree>
    <p:extLst>
      <p:ext uri="{BB962C8B-B14F-4D97-AF65-F5344CB8AC3E}">
        <p14:creationId xmlns:p14="http://schemas.microsoft.com/office/powerpoint/2010/main" val="3450741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And then, the semicircle area of state 1 is significantly larger than (CL) that of state 0 at Epoch 50 and (CL) almost remains the same at Epoch 100.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E101A"/>
                </a:solidFill>
                <a:effectLst/>
                <a:latin typeface="Times New Roman" panose="02020603050405020304" pitchFamily="18" charset="0"/>
                <a:ea typeface="Times New Roman" panose="02020603050405020304" pitchFamily="18" charset="0"/>
              </a:rPr>
              <a:t>We</a:t>
            </a:r>
            <a:r>
              <a:rPr lang="zh-CN" altLang="en-US" sz="1800" dirty="0">
                <a:solidFill>
                  <a:srgbClr val="0E101A"/>
                </a:solidFill>
                <a:effectLst/>
                <a:latin typeface="Times New Roman" panose="02020603050405020304" pitchFamily="18" charset="0"/>
                <a:ea typeface="Times New Roman" panose="02020603050405020304" pitchFamily="18" charset="0"/>
              </a:rPr>
              <a:t> </a:t>
            </a:r>
            <a:r>
              <a:rPr lang="en-US" altLang="zh-CN" sz="1800" dirty="0">
                <a:solidFill>
                  <a:srgbClr val="0E101A"/>
                </a:solidFill>
                <a:effectLst/>
                <a:latin typeface="Times New Roman" panose="02020603050405020304" pitchFamily="18" charset="0"/>
                <a:ea typeface="Times New Roman" panose="02020603050405020304" pitchFamily="18" charset="0"/>
              </a:rPr>
              <a:t>can</a:t>
            </a:r>
            <a:r>
              <a:rPr lang="zh-CN" altLang="en-US" sz="1800" dirty="0">
                <a:solidFill>
                  <a:srgbClr val="0E101A"/>
                </a:solidFill>
                <a:effectLst/>
                <a:latin typeface="Times New Roman" panose="02020603050405020304" pitchFamily="18" charset="0"/>
                <a:ea typeface="Times New Roman" panose="02020603050405020304" pitchFamily="18" charset="0"/>
              </a:rPr>
              <a:t> </a:t>
            </a:r>
            <a:r>
              <a:rPr lang="en-US" altLang="zh-CN" sz="1800" dirty="0">
                <a:solidFill>
                  <a:srgbClr val="0E101A"/>
                </a:solidFill>
                <a:effectLst/>
                <a:latin typeface="Times New Roman" panose="02020603050405020304" pitchFamily="18" charset="0"/>
                <a:ea typeface="Times New Roman" panose="02020603050405020304" pitchFamily="18" charset="0"/>
              </a:rPr>
              <a:t>find the reason of this change is due to the increase (CL) of the real part of amplitude of state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The model now can predict the label of the data point as 1 at the Epoch 100 </a:t>
            </a:r>
            <a:r>
              <a:rPr lang="en-US" sz="1800" dirty="0" err="1">
                <a:solidFill>
                  <a:srgbClr val="0E101A"/>
                </a:solidFill>
                <a:effectLst/>
                <a:latin typeface="Times New Roman" panose="02020603050405020304" pitchFamily="18" charset="0"/>
                <a:ea typeface="Times New Roman" panose="02020603050405020304" pitchFamily="18" charset="0"/>
              </a:rPr>
              <a:t>cuz</a:t>
            </a:r>
            <a:r>
              <a:rPr lang="en-US" sz="1800" dirty="0">
                <a:solidFill>
                  <a:srgbClr val="0E101A"/>
                </a:solidFill>
                <a:effectLst/>
                <a:latin typeface="Times New Roman" panose="02020603050405020304" pitchFamily="18" charset="0"/>
                <a:ea typeface="Times New Roman" panose="02020603050405020304" pitchFamily="18" charset="0"/>
              </a:rPr>
              <a:t> it has a larger area</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21</a:t>
            </a:fld>
            <a:endParaRPr lang="de-CH"/>
          </a:p>
        </p:txBody>
      </p:sp>
    </p:spTree>
    <p:extLst>
      <p:ext uri="{BB962C8B-B14F-4D97-AF65-F5344CB8AC3E}">
        <p14:creationId xmlns:p14="http://schemas.microsoft.com/office/powerpoint/2010/main" val="223498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solidFill>
                <a:srgbClr val="0E101A"/>
              </a:solidFill>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And we can also find that the area of the semi-circle in red of state 1 has increased along with the training process, and we can also find </a:t>
            </a:r>
            <a:r>
              <a:rPr lang="en-US" altLang="zh-CN" sz="1800" dirty="0">
                <a:solidFill>
                  <a:srgbClr val="0E101A"/>
                </a:solidFill>
                <a:effectLst/>
                <a:latin typeface="Times New Roman" panose="02020603050405020304" pitchFamily="18" charset="0"/>
                <a:ea typeface="Times New Roman" panose="02020603050405020304" pitchFamily="18" charset="0"/>
              </a:rPr>
              <a:t>how the probability was affected by the evolution of state vectors indicated by the line segments within the semicircles.</a:t>
            </a:r>
            <a:endParaRPr lang="en-US" sz="1800" dirty="0">
              <a:solidFill>
                <a:srgbClr val="0E101A"/>
              </a:solidFill>
              <a:effectLst/>
              <a:latin typeface="Times New Roman" panose="02020603050405020304" pitchFamily="18" charset="0"/>
              <a:ea typeface="Times New Roman" panose="02020603050405020304" pitchFamily="18" charset="0"/>
            </a:endParaRPr>
          </a:p>
          <a:p>
            <a:endParaRPr lang="en-US" sz="1800" dirty="0">
              <a:solidFill>
                <a:srgbClr val="0E101A"/>
              </a:solidFill>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Also, these findings provide us with good guidelines for model tuning. For example, before the training begins, to make the model more sensitive for label 1, we can choose those data points with large real part of state 1 for the training set</a:t>
            </a:r>
          </a:p>
          <a:p>
            <a:r>
              <a:rPr lang="en-US" sz="1800" dirty="0">
                <a:solidFill>
                  <a:srgbClr val="0E101A"/>
                </a:solidFill>
                <a:effectLst/>
                <a:latin typeface="Times New Roman" panose="02020603050405020304" pitchFamily="18" charset="0"/>
                <a:ea typeface="Times New Roman" panose="02020603050405020304" pitchFamily="18" charset="0"/>
              </a:rPr>
              <a:t> because we know that this model will generally “increase” the length of real part of state 1 to make it to be predicted as label 1.</a:t>
            </a:r>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22</a:t>
            </a:fld>
            <a:endParaRPr lang="de-CH"/>
          </a:p>
        </p:txBody>
      </p:sp>
    </p:spTree>
    <p:extLst>
      <p:ext uri="{BB962C8B-B14F-4D97-AF65-F5344CB8AC3E}">
        <p14:creationId xmlns:p14="http://schemas.microsoft.com/office/powerpoint/2010/main" val="2848122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In addition to the case study, we also conducted carefully-designed expert interviews with 14 domain experts to evaluate the performance of VENUS for given tasks.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We also invited every participant to rate the VENUS using a 7-Likert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Detailed ratings and questionnaire example are shown in this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The result shows that our visualization VENUS can effectively help them to visually analyze the  quantum </a:t>
            </a:r>
            <a:r>
              <a:rPr lang="en-US" sz="1800" dirty="0" err="1">
                <a:solidFill>
                  <a:srgbClr val="0E101A"/>
                </a:solidFill>
                <a:effectLst/>
                <a:latin typeface="Times New Roman" panose="02020603050405020304" pitchFamily="18" charset="0"/>
                <a:ea typeface="Times New Roman" panose="02020603050405020304" pitchFamily="18" charset="0"/>
              </a:rPr>
              <a:t>entaglement</a:t>
            </a:r>
            <a:r>
              <a:rPr lang="en-US" sz="1800" dirty="0">
                <a:solidFill>
                  <a:srgbClr val="0E101A"/>
                </a:solidFill>
                <a:effectLst/>
                <a:latin typeface="Times New Roman" panose="02020603050405020304" pitchFamily="18" charset="0"/>
                <a:ea typeface="Times New Roman" panose="02020603050405020304" pitchFamily="18" charset="0"/>
              </a:rPr>
              <a:t> and superposition in their routine tasks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23</a:t>
            </a:fld>
            <a:endParaRPr lang="de-CH"/>
          </a:p>
        </p:txBody>
      </p:sp>
    </p:spTree>
    <p:extLst>
      <p:ext uri="{BB962C8B-B14F-4D97-AF65-F5344CB8AC3E}">
        <p14:creationId xmlns:p14="http://schemas.microsoft.com/office/powerpoint/2010/main" val="1585852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E101A"/>
                </a:solidFill>
                <a:effectLst/>
                <a:latin typeface="Times New Roman" panose="02020603050405020304" pitchFamily="18" charset="0"/>
                <a:ea typeface="Times New Roman" panose="02020603050405020304" pitchFamily="18" charset="0"/>
              </a:rPr>
              <a:t>So now you may get a sense of the VENUS’s design principle and how it is used in the quantum computing tasks.</a:t>
            </a:r>
          </a:p>
          <a:p>
            <a:endParaRPr lang="en-US" sz="1800" dirty="0">
              <a:solidFill>
                <a:srgbClr val="0E101A"/>
              </a:solidFill>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Despite this, there is still future work.</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First, the update of VENUS is driven by the input number of amplitudes, which requires users to input the real and imaginary parts of amplitudes manually. </a:t>
            </a:r>
          </a:p>
          <a:p>
            <a:r>
              <a:rPr lang="en-US" sz="1800" dirty="0">
                <a:solidFill>
                  <a:srgbClr val="0E101A"/>
                </a:solidFill>
                <a:effectLst/>
                <a:latin typeface="Times New Roman" panose="02020603050405020304" pitchFamily="18" charset="0"/>
                <a:ea typeface="Times New Roman" panose="02020603050405020304" pitchFamily="18" charset="0"/>
              </a:rPr>
              <a:t>Participants reported that it is kind of inconvenient to type in the amplitude values. In the future, we will make this process smoother, say automatically extracting the values of state vectors on the screen.</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Second, compared with Block Sphere, it can effectively visualize the quantum state with 2 qubits. However, we are still exploring the methods to support qubits more than 2 to fit into more specific scenarios in quantum computing.</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24</a:t>
            </a:fld>
            <a:endParaRPr lang="de-CH"/>
          </a:p>
        </p:txBody>
      </p:sp>
    </p:spTree>
    <p:extLst>
      <p:ext uri="{BB962C8B-B14F-4D97-AF65-F5344CB8AC3E}">
        <p14:creationId xmlns:p14="http://schemas.microsoft.com/office/powerpoint/2010/main" val="3826271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To sum up, we propose a visualization approach to better support quantum state representation.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Based on the visualization of state vectors, we use  multiple coordinated 2D geometrical shapes to explain the measured probability of all basis states.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Moreover, we employed the same visualization methods to allow VENUS to support representations of single-qubit and two-qubit states.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25</a:t>
            </a:fld>
            <a:endParaRPr lang="de-CH"/>
          </a:p>
        </p:txBody>
      </p:sp>
    </p:spTree>
    <p:extLst>
      <p:ext uri="{BB962C8B-B14F-4D97-AF65-F5344CB8AC3E}">
        <p14:creationId xmlns:p14="http://schemas.microsoft.com/office/powerpoint/2010/main" val="4025362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E101A"/>
                </a:solidFill>
                <a:effectLst/>
                <a:latin typeface="Times New Roman" panose="02020603050405020304" pitchFamily="18" charset="0"/>
                <a:ea typeface="Times New Roman" panose="02020603050405020304" pitchFamily="18" charset="0"/>
              </a:rPr>
              <a:t>That’s all for the presentation of our paper.</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If you have any questions or suggestions, please feel free to contact me via email.</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My personal homepage and QR code are also shown below.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Thank you for your attention!</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Calibri" panose="020F0502020204030204" pitchFamily="34" charset="0"/>
                <a:ea typeface="DengXian" panose="02010600030101010101" pitchFamily="2" charset="-122"/>
                <a:cs typeface="Times New Roman" panose="02020603050405020304" pitchFamily="18" charset="0"/>
              </a:rPr>
              <a:t>I’m open to any questions!</a:t>
            </a:r>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26</a:t>
            </a:fld>
            <a:endParaRPr lang="de-CH"/>
          </a:p>
        </p:txBody>
      </p:sp>
    </p:spTree>
    <p:extLst>
      <p:ext uri="{BB962C8B-B14F-4D97-AF65-F5344CB8AC3E}">
        <p14:creationId xmlns:p14="http://schemas.microsoft.com/office/powerpoint/2010/main" val="1151586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E101A"/>
                </a:solidFill>
                <a:effectLst/>
                <a:latin typeface="Calibri" panose="020F0502020204030204" pitchFamily="34" charset="0"/>
                <a:ea typeface="DengXian" panose="02010600030101010101" pitchFamily="2" charset="-122"/>
                <a:cs typeface="Times New Roman" panose="02020603050405020304" pitchFamily="18" charset="0"/>
              </a:rPr>
              <a:t>For now, there is an existing work, called Bloch Sphere, a most widely-used visualization technique in the area of quantum computing.</a:t>
            </a:r>
          </a:p>
          <a:p>
            <a:r>
              <a:rPr lang="en-US" sz="1800" dirty="0">
                <a:solidFill>
                  <a:srgbClr val="0E101A"/>
                </a:solidFill>
                <a:effectLst/>
                <a:latin typeface="Calibri" panose="020F0502020204030204" pitchFamily="34" charset="0"/>
                <a:ea typeface="DengXian" panose="02010600030101010101" pitchFamily="2" charset="-122"/>
                <a:cs typeface="Times New Roman" panose="02020603050405020304" pitchFamily="18" charset="0"/>
              </a:rPr>
              <a:t>As shown in this slide,  the Bloch Sphere uses a point on the unit sphere to represent the amplitudes of a pure single-qubit state. </a:t>
            </a:r>
          </a:p>
          <a:p>
            <a:endParaRPr lang="en-US" sz="1800" dirty="0">
              <a:solidFill>
                <a:srgbClr val="0E101A"/>
              </a:solidFill>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solidFill>
                  <a:srgbClr val="0E101A"/>
                </a:solidFill>
                <a:effectLst/>
                <a:latin typeface="Calibri" panose="020F0502020204030204" pitchFamily="34" charset="0"/>
                <a:ea typeface="DengXian" panose="02010600030101010101" pitchFamily="2" charset="-122"/>
                <a:cs typeface="Times New Roman" panose="02020603050405020304" pitchFamily="18" charset="0"/>
              </a:rPr>
              <a:t>However, despite its prevalence, several issues still exist when utilizing the Bloch Sphere.</a:t>
            </a:r>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27</a:t>
            </a:fld>
            <a:endParaRPr lang="de-CH"/>
          </a:p>
        </p:txBody>
      </p:sp>
    </p:spTree>
    <p:extLst>
      <p:ext uri="{BB962C8B-B14F-4D97-AF65-F5344CB8AC3E}">
        <p14:creationId xmlns:p14="http://schemas.microsoft.com/office/powerpoint/2010/main" val="3374958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Second, while the Bloch Sphere can represent quantum states, it does not provide an intuitive display of the probability of all basis states, and cannot further explain the probability.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But probability is a fundamental characteristic of quantum states, as it directly reflects superposition. </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AC61D9E-28D1-4F4C-A5BD-2D28C080B9AD}" type="slidenum">
              <a:rPr lang="de-CH" smtClean="0"/>
              <a:t>28</a:t>
            </a:fld>
            <a:endParaRPr lang="de-CH"/>
          </a:p>
        </p:txBody>
      </p:sp>
    </p:spTree>
    <p:extLst>
      <p:ext uri="{BB962C8B-B14F-4D97-AF65-F5344CB8AC3E}">
        <p14:creationId xmlns:p14="http://schemas.microsoft.com/office/powerpoint/2010/main" val="3237423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First, the Bloch Sphere cannot visualize quantum states with more than one qubit.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When two qubits become entangled, the Bloch Sphere's visualization method fails, </a:t>
            </a:r>
            <a:r>
              <a:rPr lang="en-US" sz="1800" dirty="0" err="1">
                <a:solidFill>
                  <a:srgbClr val="0E101A"/>
                </a:solidFill>
                <a:effectLst/>
                <a:latin typeface="Times New Roman" panose="02020603050405020304" pitchFamily="18" charset="0"/>
                <a:ea typeface="Times New Roman" panose="02020603050405020304" pitchFamily="18" charset="0"/>
              </a:rPr>
              <a:t>cuz</a:t>
            </a:r>
            <a:r>
              <a:rPr lang="en-US" sz="1800" dirty="0">
                <a:solidFill>
                  <a:srgbClr val="0E101A"/>
                </a:solidFill>
                <a:effectLst/>
                <a:latin typeface="Times New Roman" panose="02020603050405020304" pitchFamily="18" charset="0"/>
                <a:ea typeface="Times New Roman" panose="02020603050405020304" pitchFamily="18" charset="0"/>
              </a:rPr>
              <a:t> the entangled quantum state cannot be reduced to three dimensions in the same manner.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29</a:t>
            </a:fld>
            <a:endParaRPr lang="de-CH"/>
          </a:p>
        </p:txBody>
      </p:sp>
    </p:spTree>
    <p:extLst>
      <p:ext uri="{BB962C8B-B14F-4D97-AF65-F5344CB8AC3E}">
        <p14:creationId xmlns:p14="http://schemas.microsoft.com/office/powerpoint/2010/main" val="2287610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E101A"/>
                </a:solidFill>
                <a:effectLst/>
                <a:latin typeface="Times New Roman" panose="02020603050405020304" pitchFamily="18" charset="0"/>
                <a:ea typeface="Times New Roman" panose="02020603050405020304" pitchFamily="18" charset="0"/>
              </a:rPr>
              <a:t>So first, I want to briefly sum up our work without going in detail.</a:t>
            </a: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Generally, we propose a visualization approach to better support quantum state representation.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We use multiple coordinated 2D geometrical shapes visualize and further explain the measured probability of all basis states.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Moreover, we employed the same visualization methods to support both single-qubit and two-qubit states.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So first let’s get started with the background session.</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3</a:t>
            </a:fld>
            <a:endParaRPr lang="de-CH"/>
          </a:p>
        </p:txBody>
      </p:sp>
    </p:spTree>
    <p:extLst>
      <p:ext uri="{BB962C8B-B14F-4D97-AF65-F5344CB8AC3E}">
        <p14:creationId xmlns:p14="http://schemas.microsoft.com/office/powerpoint/2010/main" val="839443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Furthermore, we also encode the normalization constraint into the visual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Given that the sum of the square of the amplitudes equals to 1. It’s make-sense because the square of the amplitude represent the probability, and the sum of all probabilities must equal to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From the earlier mentioned constraints, if we connect the two semi-circles by a right triangle, where the two legs of the right triangles are the semi-circle’s diameters, then the length of the Hypotenuse  of this right triangle in white will always be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This design can enhance the user’s confidence of the quantum states, and can also evaluate the validity of a certain quantum state.</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30</a:t>
            </a:fld>
            <a:endParaRPr lang="de-CH"/>
          </a:p>
        </p:txBody>
      </p:sp>
    </p:spTree>
    <p:extLst>
      <p:ext uri="{BB962C8B-B14F-4D97-AF65-F5344CB8AC3E}">
        <p14:creationId xmlns:p14="http://schemas.microsoft.com/office/powerpoint/2010/main" val="3257566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In this scenario, the design has four amplitudes. and, thus, eight line segments to represent the state vectors.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Also, the probabilities of four basis states, i.e., 00, 01, 10, 11, can be represented by the areas of the four semi circles.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So now you may get a rough idea about the visual design introduction of VENUS.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31</a:t>
            </a:fld>
            <a:endParaRPr lang="de-CH"/>
          </a:p>
        </p:txBody>
      </p:sp>
    </p:spTree>
    <p:extLst>
      <p:ext uri="{BB962C8B-B14F-4D97-AF65-F5344CB8AC3E}">
        <p14:creationId xmlns:p14="http://schemas.microsoft.com/office/powerpoint/2010/main" val="4112658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E101A"/>
                </a:solidFill>
                <a:effectLst/>
                <a:latin typeface="Times New Roman" panose="02020603050405020304" pitchFamily="18" charset="0"/>
                <a:ea typeface="Times New Roman" panose="02020603050405020304" pitchFamily="18" charset="0"/>
              </a:rPr>
              <a:t>What makes the quantum computing so powerful over its classical counterparts are two most fundamental properties, you may already know,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solidFill>
                  <a:srgbClr val="0E101A"/>
                </a:solidFill>
                <a:effectLst/>
                <a:latin typeface="Times New Roman" panose="02020603050405020304" pitchFamily="18" charset="0"/>
                <a:ea typeface="Times New Roman" panose="02020603050405020304" pitchFamily="18" charset="0"/>
              </a:rPr>
              <a:t>quantum superposition and quantum entanglement</a:t>
            </a:r>
            <a:r>
              <a:rPr lang="en-US" altLang="zh-CN" sz="1800" dirty="0">
                <a:solidFill>
                  <a:srgbClr val="0E101A"/>
                </a:solidFill>
                <a:effectLst/>
                <a:latin typeface="Times New Roman" panose="02020603050405020304" pitchFamily="18" charset="0"/>
                <a:ea typeface="Times New Roman" panose="02020603050405020304" pitchFamily="18" charset="0"/>
              </a:rPr>
              <a:t>. </a:t>
            </a:r>
            <a:endParaRPr lang="en-US" altLang="zh-CN" sz="1800" dirty="0"/>
          </a:p>
        </p:txBody>
      </p:sp>
      <p:sp>
        <p:nvSpPr>
          <p:cNvPr id="4" name="Slide Number Placeholder 3"/>
          <p:cNvSpPr>
            <a:spLocks noGrp="1"/>
          </p:cNvSpPr>
          <p:nvPr>
            <p:ph type="sldNum" sz="quarter" idx="5"/>
          </p:nvPr>
        </p:nvSpPr>
        <p:spPr/>
        <p:txBody>
          <a:bodyPr/>
          <a:lstStyle/>
          <a:p>
            <a:fld id="{CAC61D9E-28D1-4F4C-A5BD-2D28C080B9AD}" type="slidenum">
              <a:rPr lang="de-CH" smtClean="0"/>
              <a:t>4</a:t>
            </a:fld>
            <a:endParaRPr lang="de-CH"/>
          </a:p>
        </p:txBody>
      </p:sp>
    </p:spTree>
    <p:extLst>
      <p:ext uri="{BB962C8B-B14F-4D97-AF65-F5344CB8AC3E}">
        <p14:creationId xmlns:p14="http://schemas.microsoft.com/office/powerpoint/2010/main" val="3705116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E101A"/>
                </a:solidFill>
                <a:effectLst/>
                <a:latin typeface="Times New Roman" panose="02020603050405020304" pitchFamily="18" charset="0"/>
                <a:ea typeface="Times New Roman" panose="02020603050405020304" pitchFamily="18" charset="0"/>
              </a:rPr>
              <a:t>But for the visualization of these two properties, they are difficult to visualize.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E101A"/>
                </a:solidFill>
                <a:effectLst/>
                <a:latin typeface="Times New Roman" panose="02020603050405020304" pitchFamily="18" charset="0"/>
                <a:ea typeface="Times New Roman" panose="02020603050405020304" pitchFamily="18" charset="0"/>
              </a:rPr>
              <a:t>So then </a:t>
            </a:r>
            <a:r>
              <a:rPr lang="en-US" altLang="zh-CN" sz="1800" dirty="0">
                <a:solidFill>
                  <a:srgbClr val="0E101A"/>
                </a:solidFill>
                <a:effectLst/>
                <a:latin typeface="Times New Roman" panose="02020603050405020304" pitchFamily="18" charset="0"/>
              </a:rPr>
              <a:t>I will introduce our solution to meet the two requirements respectively.</a:t>
            </a:r>
            <a:endParaRPr lang="en-US" altLang="zh-CN" sz="1800" dirty="0"/>
          </a:p>
        </p:txBody>
      </p:sp>
      <p:sp>
        <p:nvSpPr>
          <p:cNvPr id="4" name="Slide Number Placeholder 3"/>
          <p:cNvSpPr>
            <a:spLocks noGrp="1"/>
          </p:cNvSpPr>
          <p:nvPr>
            <p:ph type="sldNum" sz="quarter" idx="5"/>
          </p:nvPr>
        </p:nvSpPr>
        <p:spPr/>
        <p:txBody>
          <a:bodyPr/>
          <a:lstStyle/>
          <a:p>
            <a:fld id="{CAC61D9E-28D1-4F4C-A5BD-2D28C080B9AD}" type="slidenum">
              <a:rPr lang="de-CH" smtClean="0"/>
              <a:t>5</a:t>
            </a:fld>
            <a:endParaRPr lang="de-CH"/>
          </a:p>
        </p:txBody>
      </p:sp>
    </p:spTree>
    <p:extLst>
      <p:ext uri="{BB962C8B-B14F-4D97-AF65-F5344CB8AC3E}">
        <p14:creationId xmlns:p14="http://schemas.microsoft.com/office/powerpoint/2010/main" val="1411766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E101A"/>
                </a:solidFill>
                <a:effectLst/>
                <a:latin typeface="Times New Roman" panose="02020603050405020304" pitchFamily="18" charset="0"/>
                <a:ea typeface="Times New Roman" panose="02020603050405020304" pitchFamily="18" charset="0"/>
              </a:rPr>
              <a:t>So let’s get started with quantum </a:t>
            </a:r>
            <a:r>
              <a:rPr lang="en-US" altLang="zh-CN" sz="1800" dirty="0" err="1">
                <a:solidFill>
                  <a:srgbClr val="0E101A"/>
                </a:solidFill>
                <a:effectLst/>
                <a:latin typeface="Times New Roman" panose="02020603050405020304" pitchFamily="18" charset="0"/>
                <a:ea typeface="Times New Roman" panose="02020603050405020304" pitchFamily="18" charset="0"/>
              </a:rPr>
              <a:t>supersposition</a:t>
            </a:r>
            <a:r>
              <a:rPr lang="en-US" altLang="zh-CN" sz="1800" dirty="0">
                <a:solidFill>
                  <a:srgbClr val="0E101A"/>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 quantum superposition refers to the unknown quantum states before they are measured.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 After measuring a qubit, it collapses into either the state |0</a:t>
            </a:r>
            <a:r>
              <a:rPr lang="en-US" sz="1800" dirty="0">
                <a:solidFill>
                  <a:srgbClr val="0E101A"/>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US" sz="1800" dirty="0">
                <a:solidFill>
                  <a:srgbClr val="0E101A"/>
                </a:solidFill>
                <a:effectLst/>
                <a:latin typeface="Times New Roman" panose="02020603050405020304" pitchFamily="18" charset="0"/>
                <a:ea typeface="Times New Roman" panose="02020603050405020304" pitchFamily="18" charset="0"/>
              </a:rPr>
              <a:t> or |1</a:t>
            </a:r>
            <a:r>
              <a:rPr lang="en-US" sz="1800" dirty="0">
                <a:solidFill>
                  <a:srgbClr val="0E101A"/>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US" sz="1800" dirty="0">
                <a:solidFill>
                  <a:srgbClr val="0E101A"/>
                </a:solidFill>
                <a:effectLst/>
                <a:latin typeface="Times New Roman" panose="02020603050405020304" pitchFamily="18" charset="0"/>
                <a:ea typeface="Times New Roman" panose="02020603050405020304" pitchFamily="18" charset="0"/>
              </a:rPr>
              <a:t> based on the deterministic probabilities of all possible basis states. </a:t>
            </a:r>
          </a:p>
          <a:p>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6</a:t>
            </a:fld>
            <a:endParaRPr lang="de-CH"/>
          </a:p>
        </p:txBody>
      </p:sp>
    </p:spTree>
    <p:extLst>
      <p:ext uri="{BB962C8B-B14F-4D97-AF65-F5344CB8AC3E}">
        <p14:creationId xmlns:p14="http://schemas.microsoft.com/office/powerpoint/2010/main" val="130409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People often use probability to describe this quantum superposition, for example, 50% for the measurement of state 0 and 1. And also, as you know, the story of Schrodinger's cat. To describe the probability, uncertainty</a:t>
            </a:r>
          </a:p>
        </p:txBody>
      </p:sp>
      <p:sp>
        <p:nvSpPr>
          <p:cNvPr id="4" name="Slide Number Placeholder 3"/>
          <p:cNvSpPr>
            <a:spLocks noGrp="1"/>
          </p:cNvSpPr>
          <p:nvPr>
            <p:ph type="sldNum" sz="quarter" idx="5"/>
          </p:nvPr>
        </p:nvSpPr>
        <p:spPr/>
        <p:txBody>
          <a:bodyPr/>
          <a:lstStyle/>
          <a:p>
            <a:fld id="{CAC61D9E-28D1-4F4C-A5BD-2D28C080B9AD}" type="slidenum">
              <a:rPr lang="de-CH" smtClean="0"/>
              <a:t>7</a:t>
            </a:fld>
            <a:endParaRPr lang="de-CH"/>
          </a:p>
        </p:txBody>
      </p:sp>
    </p:spTree>
    <p:extLst>
      <p:ext uri="{BB962C8B-B14F-4D97-AF65-F5344CB8AC3E}">
        <p14:creationId xmlns:p14="http://schemas.microsoft.com/office/powerpoint/2010/main" val="64831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However, this important property cannot be intuitively observed and easily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For example, </a:t>
            </a:r>
            <a:r>
              <a:rPr lang="en-US" sz="1800" b="1" dirty="0">
                <a:solidFill>
                  <a:srgbClr val="0E101A"/>
                </a:solidFill>
                <a:effectLst/>
                <a:latin typeface="Times New Roman" panose="02020603050405020304" pitchFamily="18" charset="0"/>
                <a:ea typeface="Times New Roman" panose="02020603050405020304" pitchFamily="18" charset="0"/>
              </a:rPr>
              <a:t>let’s say </a:t>
            </a:r>
            <a:r>
              <a:rPr lang="en-US" sz="1800" dirty="0">
                <a:solidFill>
                  <a:srgbClr val="0E101A"/>
                </a:solidFill>
                <a:effectLst/>
                <a:latin typeface="Times New Roman" panose="02020603050405020304" pitchFamily="18" charset="0"/>
                <a:ea typeface="Times New Roman" panose="02020603050405020304" pitchFamily="18" charset="0"/>
              </a:rPr>
              <a:t>the probability of state 0 is 0.5, how can we understand and trust this measured value?</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So, to make the measured probability easier to understand, the visualization should </a:t>
            </a:r>
            <a:r>
              <a:rPr lang="en-US" altLang="zh-CN" sz="1800" dirty="0">
                <a:solidFill>
                  <a:srgbClr val="0E101A"/>
                </a:solidFill>
                <a:effectLst/>
                <a:latin typeface="Times New Roman" panose="02020603050405020304" pitchFamily="18" charset="0"/>
                <a:ea typeface="Times New Roman" panose="02020603050405020304" pitchFamily="18" charset="0"/>
              </a:rPr>
              <a:t>help users to </a:t>
            </a:r>
            <a:r>
              <a:rPr lang="en-US" sz="1800" dirty="0">
                <a:solidFill>
                  <a:srgbClr val="0E101A"/>
                </a:solidFill>
                <a:effectLst/>
                <a:latin typeface="Times New Roman" panose="02020603050405020304" pitchFamily="18" charset="0"/>
                <a:ea typeface="Times New Roman" panose="02020603050405020304" pitchFamily="18" charset="0"/>
              </a:rPr>
              <a:t>achieve a </a:t>
            </a:r>
            <a:r>
              <a:rPr lang="en-US" sz="1800" b="1" dirty="0">
                <a:solidFill>
                  <a:srgbClr val="0E101A"/>
                </a:solidFill>
                <a:effectLst/>
                <a:latin typeface="Times New Roman" panose="02020603050405020304" pitchFamily="18" charset="0"/>
                <a:ea typeface="Times New Roman" panose="02020603050405020304" pitchFamily="18" charset="0"/>
              </a:rPr>
              <a:t>mathematical intuitiveness </a:t>
            </a:r>
            <a:r>
              <a:rPr lang="en-US" sz="1800" dirty="0">
                <a:solidFill>
                  <a:srgbClr val="0E101A"/>
                </a:solidFill>
                <a:effectLst/>
                <a:latin typeface="Times New Roman" panose="02020603050405020304" pitchFamily="18" charset="0"/>
                <a:ea typeface="Times New Roman" panose="02020603050405020304" pitchFamily="18" charset="0"/>
              </a:rPr>
              <a:t>of the probability determination.</a:t>
            </a:r>
            <a:endParaRPr lang="en-US" dirty="0"/>
          </a:p>
        </p:txBody>
      </p:sp>
      <p:sp>
        <p:nvSpPr>
          <p:cNvPr id="4" name="Slide Number Placeholder 3"/>
          <p:cNvSpPr>
            <a:spLocks noGrp="1"/>
          </p:cNvSpPr>
          <p:nvPr>
            <p:ph type="sldNum" sz="quarter" idx="5"/>
          </p:nvPr>
        </p:nvSpPr>
        <p:spPr/>
        <p:txBody>
          <a:bodyPr/>
          <a:lstStyle/>
          <a:p>
            <a:fld id="{CAC61D9E-28D1-4F4C-A5BD-2D28C080B9AD}" type="slidenum">
              <a:rPr lang="de-CH" smtClean="0"/>
              <a:t>8</a:t>
            </a:fld>
            <a:endParaRPr lang="de-CH"/>
          </a:p>
        </p:txBody>
      </p:sp>
    </p:spTree>
    <p:extLst>
      <p:ext uri="{BB962C8B-B14F-4D97-AF65-F5344CB8AC3E}">
        <p14:creationId xmlns:p14="http://schemas.microsoft.com/office/powerpoint/2010/main" val="251271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E101A"/>
                </a:solidFill>
                <a:effectLst/>
                <a:latin typeface="Times New Roman" panose="02020603050405020304" pitchFamily="18" charset="0"/>
                <a:ea typeface="Times New Roman" panose="02020603050405020304" pitchFamily="18" charset="0"/>
              </a:rPr>
              <a:t>To this end, we introduce, which can first</a:t>
            </a:r>
          </a:p>
          <a:p>
            <a:r>
              <a:rPr lang="en-US" sz="1800" dirty="0">
                <a:solidFill>
                  <a:srgbClr val="0E101A"/>
                </a:solidFill>
                <a:effectLst/>
                <a:latin typeface="Times New Roman" panose="02020603050405020304" pitchFamily="18" charset="0"/>
                <a:ea typeface="Times New Roman" panose="02020603050405020304" pitchFamily="18" charset="0"/>
              </a:rPr>
              <a:t>uses the (CL) area of semi-circles to visualize</a:t>
            </a:r>
            <a:r>
              <a:rPr lang="en-US" altLang="zh-CN" sz="1800" dirty="0">
                <a:solidFill>
                  <a:srgbClr val="0E101A"/>
                </a:solidFill>
                <a:effectLst/>
                <a:latin typeface="Times New Roman" panose="02020603050405020304" pitchFamily="18" charset="0"/>
                <a:ea typeface="Times New Roman" panose="02020603050405020304" pitchFamily="18" charset="0"/>
              </a:rPr>
              <a:t> measured probability.</a:t>
            </a:r>
          </a:p>
          <a:p>
            <a:r>
              <a:rPr lang="en-US" sz="1800" dirty="0">
                <a:solidFill>
                  <a:srgbClr val="0E101A"/>
                </a:solidFill>
                <a:effectLst/>
                <a:latin typeface="Times New Roman" panose="02020603050405020304" pitchFamily="18" charset="0"/>
                <a:ea typeface="Times New Roman" panose="02020603050405020304" pitchFamily="18" charset="0"/>
              </a:rPr>
              <a:t>And it also uses the (CL) line segments which circumscribes the semi-circle to explain this measured probability.</a:t>
            </a:r>
          </a:p>
          <a:p>
            <a:endParaRPr lang="en-US" sz="1800" dirty="0">
              <a:solidFill>
                <a:srgbClr val="0E101A"/>
              </a:solidFill>
              <a:effectLst/>
              <a:latin typeface="Times New Roman" panose="02020603050405020304" pitchFamily="18" charset="0"/>
              <a:ea typeface="Times New Roman" panose="02020603050405020304" pitchFamily="18" charset="0"/>
            </a:endParaRPr>
          </a:p>
          <a:p>
            <a:r>
              <a:rPr lang="en-US" sz="1800" dirty="0">
                <a:solidFill>
                  <a:srgbClr val="0E101A"/>
                </a:solidFill>
                <a:effectLst/>
                <a:latin typeface="Times New Roman" panose="02020603050405020304" pitchFamily="18" charset="0"/>
                <a:ea typeface="Times New Roman" panose="02020603050405020304" pitchFamily="18" charset="0"/>
              </a:rPr>
              <a:t>So now I will illustrate the design principle, like what is the inner line segments indicate, and how they explain the probability.</a:t>
            </a:r>
          </a:p>
        </p:txBody>
      </p:sp>
      <p:sp>
        <p:nvSpPr>
          <p:cNvPr id="4" name="Slide Number Placeholder 3"/>
          <p:cNvSpPr>
            <a:spLocks noGrp="1"/>
          </p:cNvSpPr>
          <p:nvPr>
            <p:ph type="sldNum" sz="quarter" idx="5"/>
          </p:nvPr>
        </p:nvSpPr>
        <p:spPr/>
        <p:txBody>
          <a:bodyPr/>
          <a:lstStyle/>
          <a:p>
            <a:fld id="{CAC61D9E-28D1-4F4C-A5BD-2D28C080B9AD}" type="slidenum">
              <a:rPr lang="de-CH" smtClean="0"/>
              <a:t>9</a:t>
            </a:fld>
            <a:endParaRPr lang="de-CH"/>
          </a:p>
        </p:txBody>
      </p:sp>
    </p:spTree>
    <p:extLst>
      <p:ext uri="{BB962C8B-B14F-4D97-AF65-F5344CB8AC3E}">
        <p14:creationId xmlns:p14="http://schemas.microsoft.com/office/powerpoint/2010/main" val="2002432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54" y="-42960"/>
            <a:ext cx="12344400" cy="69006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0651" y="215775"/>
            <a:ext cx="1224923" cy="802431"/>
          </a:xfrm>
          <a:prstGeom prst="rect">
            <a:avLst/>
          </a:prstGeom>
        </p:spPr>
      </p:pic>
      <p:sp>
        <p:nvSpPr>
          <p:cNvPr id="9" name="Title 1"/>
          <p:cNvSpPr>
            <a:spLocks noGrp="1"/>
          </p:cNvSpPr>
          <p:nvPr>
            <p:ph type="ctrTitle" hasCustomPrompt="1"/>
          </p:nvPr>
        </p:nvSpPr>
        <p:spPr>
          <a:xfrm>
            <a:off x="1524000" y="1322801"/>
            <a:ext cx="9144000" cy="1826609"/>
          </a:xfrm>
        </p:spPr>
        <p:txBody>
          <a:bodyPr anchor="b">
            <a:normAutofit/>
          </a:bodyPr>
          <a:lstStyle>
            <a:lvl1pPr algn="ctr">
              <a:defRPr sz="4800">
                <a:solidFill>
                  <a:schemeClr val="bg1"/>
                </a:solidFill>
                <a:latin typeface="Avenir Black" panose="020B0803020203020204" pitchFamily="34" charset="0"/>
                <a:ea typeface="Roboto" panose="02000000000000000000" pitchFamily="2" charset="0"/>
              </a:defRPr>
            </a:lvl1pPr>
          </a:lstStyle>
          <a:p>
            <a:r>
              <a:rPr lang="en-US" dirty="0"/>
              <a:t>Paper Title</a:t>
            </a:r>
            <a:endParaRPr lang="de-CH" dirty="0"/>
          </a:p>
        </p:txBody>
      </p:sp>
      <p:sp>
        <p:nvSpPr>
          <p:cNvPr id="10" name="Subtitle 2"/>
          <p:cNvSpPr>
            <a:spLocks noGrp="1"/>
          </p:cNvSpPr>
          <p:nvPr>
            <p:ph type="subTitle" idx="1" hasCustomPrompt="1"/>
          </p:nvPr>
        </p:nvSpPr>
        <p:spPr>
          <a:xfrm>
            <a:off x="1524000" y="3241486"/>
            <a:ext cx="9144000" cy="1655762"/>
          </a:xfrm>
        </p:spPr>
        <p:txBody>
          <a:bodyPr/>
          <a:lstStyle>
            <a:lvl1pPr marL="0" indent="0" algn="ctr">
              <a:buNone/>
              <a:defRPr sz="2400">
                <a:solidFill>
                  <a:schemeClr val="bg1"/>
                </a:solidFill>
                <a:latin typeface="Avenir Light" panose="020B04020202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First Author*, Presenting Author**, Last Author**</a:t>
            </a:r>
          </a:p>
          <a:p>
            <a:r>
              <a:rPr lang="en-US" dirty="0"/>
              <a:t>* Affiliation 1</a:t>
            </a:r>
          </a:p>
          <a:p>
            <a:r>
              <a:rPr lang="en-US" dirty="0"/>
              <a:t>** Affiliation 2</a:t>
            </a:r>
          </a:p>
          <a:p>
            <a:endParaRPr lang="de-CH" dirty="0"/>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0551" y="5046963"/>
            <a:ext cx="4920049" cy="1116423"/>
          </a:xfrm>
          <a:prstGeom prst="rect">
            <a:avLst/>
          </a:prstGeom>
        </p:spPr>
      </p:pic>
    </p:spTree>
    <p:extLst>
      <p:ext uri="{BB962C8B-B14F-4D97-AF65-F5344CB8AC3E}">
        <p14:creationId xmlns:p14="http://schemas.microsoft.com/office/powerpoint/2010/main" val="733333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39"/>
            <a:ext cx="12192000" cy="1365503"/>
          </a:xfrm>
          <a:prstGeom prst="rect">
            <a:avLst/>
          </a:prstGeom>
          <a:solidFill>
            <a:srgbClr val="248CC8"/>
          </a:solidFill>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de-CH"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0651" y="215775"/>
            <a:ext cx="1224923" cy="802431"/>
          </a:xfrm>
          <a:prstGeom prst="rect">
            <a:avLst/>
          </a:prstGeom>
        </p:spPr>
      </p:pic>
      <p:sp>
        <p:nvSpPr>
          <p:cNvPr id="11" name="Slide Number Placeholder 5"/>
          <p:cNvSpPr>
            <a:spLocks noGrp="1"/>
          </p:cNvSpPr>
          <p:nvPr>
            <p:ph type="sldNum" sz="quarter" idx="4"/>
          </p:nvPr>
        </p:nvSpPr>
        <p:spPr>
          <a:xfrm>
            <a:off x="10021454" y="6341772"/>
            <a:ext cx="1332345" cy="391537"/>
          </a:xfrm>
          <a:prstGeom prst="rect">
            <a:avLst/>
          </a:prstGeom>
        </p:spPr>
        <p:txBody>
          <a:bodyPr/>
          <a:lstStyle>
            <a:lvl1pPr algn="r">
              <a:defRPr>
                <a:solidFill>
                  <a:schemeClr val="tx1">
                    <a:lumMod val="50000"/>
                    <a:lumOff val="50000"/>
                  </a:schemeClr>
                </a:solidFill>
              </a:defRPr>
            </a:lvl1pPr>
          </a:lstStyle>
          <a:p>
            <a:fld id="{86F43AA9-BAD7-46FA-B2F4-C528A8411352}" type="slidenum">
              <a:rPr lang="de-CH" smtClean="0"/>
              <a:pPr/>
              <a:t>‹#›</a:t>
            </a:fld>
            <a:endParaRPr lang="de-CH" dirty="0"/>
          </a:p>
        </p:txBody>
      </p:sp>
    </p:spTree>
    <p:extLst>
      <p:ext uri="{BB962C8B-B14F-4D97-AF65-F5344CB8AC3E}">
        <p14:creationId xmlns:p14="http://schemas.microsoft.com/office/powerpoint/2010/main" val="392237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de-CH"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Slide Number Placeholder 5"/>
          <p:cNvSpPr>
            <a:spLocks noGrp="1"/>
          </p:cNvSpPr>
          <p:nvPr>
            <p:ph type="sldNum" sz="quarter" idx="4"/>
          </p:nvPr>
        </p:nvSpPr>
        <p:spPr>
          <a:xfrm>
            <a:off x="10021454" y="6341772"/>
            <a:ext cx="1332345" cy="391537"/>
          </a:xfrm>
          <a:prstGeom prst="rect">
            <a:avLst/>
          </a:prstGeom>
        </p:spPr>
        <p:txBody>
          <a:bodyPr/>
          <a:lstStyle>
            <a:lvl1pPr algn="r">
              <a:defRPr>
                <a:solidFill>
                  <a:schemeClr val="tx1">
                    <a:lumMod val="50000"/>
                    <a:lumOff val="50000"/>
                  </a:schemeClr>
                </a:solidFill>
              </a:defRPr>
            </a:lvl1pPr>
          </a:lstStyle>
          <a:p>
            <a:fld id="{86F43AA9-BAD7-46FA-B2F4-C528A8411352}" type="slidenum">
              <a:rPr lang="de-CH" smtClean="0"/>
              <a:pPr/>
              <a:t>‹#›</a:t>
            </a:fld>
            <a:endParaRPr lang="de-CH" dirty="0"/>
          </a:p>
        </p:txBody>
      </p:sp>
    </p:spTree>
    <p:extLst>
      <p:ext uri="{BB962C8B-B14F-4D97-AF65-F5344CB8AC3E}">
        <p14:creationId xmlns:p14="http://schemas.microsoft.com/office/powerpoint/2010/main" val="11391833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52691"/>
            <a:ext cx="10515600" cy="1168109"/>
          </a:xfrm>
          <a:prstGeom prst="rect">
            <a:avLst/>
          </a:prstGeom>
        </p:spPr>
        <p:txBody>
          <a:bodyPr vert="horz" lIns="91440" tIns="45720" rIns="91440" bIns="45720" rtlCol="0" anchor="ctr">
            <a:normAutofit/>
          </a:bodyPr>
          <a:lstStyle/>
          <a:p>
            <a:r>
              <a:rPr lang="en-US" dirty="0"/>
              <a:t>Click to edit Master title style</a:t>
            </a:r>
            <a:endParaRPr lang="de-CH"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0652" y="215775"/>
            <a:ext cx="1224922" cy="802430"/>
          </a:xfrm>
          <a:prstGeom prst="rect">
            <a:avLst/>
          </a:prstGeom>
        </p:spPr>
      </p:pic>
    </p:spTree>
    <p:extLst>
      <p:ext uri="{BB962C8B-B14F-4D97-AF65-F5344CB8AC3E}">
        <p14:creationId xmlns:p14="http://schemas.microsoft.com/office/powerpoint/2010/main" val="1417795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Lst>
  <p:hf hdr="0"/>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Avenir Black" panose="020B08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Avenir Light" panose="020B04020202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Avenir Light" panose="020B0402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Avenir Light" panose="020B04020202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venir Light" panose="020B04020202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venir Light" panose="020B0402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2.sv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26) The Insane Mechanism of a Quantum Computer_ - YouTube - Google Chrome 2023-05-31 21-18-22">
            <a:hlinkClick r:id="" action="ppaction://media"/>
            <a:extLst>
              <a:ext uri="{FF2B5EF4-FFF2-40B4-BE49-F238E27FC236}">
                <a16:creationId xmlns:a16="http://schemas.microsoft.com/office/drawing/2014/main" id="{7C8A687B-7430-A1D1-942C-64C8E3E7D1C8}"/>
              </a:ext>
            </a:extLst>
          </p:cNvPr>
          <p:cNvPicPr>
            <a:picLocks noChangeAspect="1"/>
          </p:cNvPicPr>
          <p:nvPr>
            <a:videoFile r:link="rId1"/>
            <p:extLst>
              <p:ext uri="{DAA4B4D4-6D71-4841-9C94-3DE7FCFB9230}">
                <p14:media xmlns:p14="http://schemas.microsoft.com/office/powerpoint/2010/main" r:embed="rId2">
                  <p14:trim st="1310" end="17058.9666"/>
                  <p14:bmkLst>
                    <p14:bmk name="Bookmark 1" time="4749.3757"/>
                  </p14:bmkLst>
                </p14:media>
              </p:ext>
            </p:extLst>
          </p:nvPr>
        </p:nvPicPr>
        <p:blipFill>
          <a:blip r:embed="rId5"/>
          <a:stretch>
            <a:fillRect/>
          </a:stretch>
        </p:blipFill>
        <p:spPr>
          <a:xfrm>
            <a:off x="-30210" y="-365358"/>
            <a:ext cx="12222210" cy="7638881"/>
          </a:xfrm>
          <a:prstGeom prst="rect">
            <a:avLst/>
          </a:prstGeom>
        </p:spPr>
      </p:pic>
      <p:sp>
        <p:nvSpPr>
          <p:cNvPr id="9" name="Rectangle 8">
            <a:extLst>
              <a:ext uri="{FF2B5EF4-FFF2-40B4-BE49-F238E27FC236}">
                <a16:creationId xmlns:a16="http://schemas.microsoft.com/office/drawing/2014/main" id="{01899A1B-2E2F-CDB3-BF63-E3717435A2CC}"/>
              </a:ext>
            </a:extLst>
          </p:cNvPr>
          <p:cNvSpPr/>
          <p:nvPr/>
        </p:nvSpPr>
        <p:spPr>
          <a:xfrm>
            <a:off x="-30210" y="-591910"/>
            <a:ext cx="12222210" cy="8282149"/>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10">
            <a:extLst>
              <a:ext uri="{FF2B5EF4-FFF2-40B4-BE49-F238E27FC236}">
                <a16:creationId xmlns:a16="http://schemas.microsoft.com/office/drawing/2014/main" id="{51D1C64C-2D18-31FB-730E-0C62EAFAB486}"/>
              </a:ext>
            </a:extLst>
          </p:cNvPr>
          <p:cNvSpPr/>
          <p:nvPr/>
        </p:nvSpPr>
        <p:spPr>
          <a:xfrm>
            <a:off x="-15105" y="2398174"/>
            <a:ext cx="12222210" cy="1662098"/>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8B034417-ADC4-AEFF-E98F-165ED7F48FA9}"/>
              </a:ext>
            </a:extLst>
          </p:cNvPr>
          <p:cNvSpPr txBox="1"/>
          <p:nvPr/>
        </p:nvSpPr>
        <p:spPr>
          <a:xfrm>
            <a:off x="1491070" y="2690614"/>
            <a:ext cx="8970001" cy="1077218"/>
          </a:xfrm>
          <a:prstGeom prst="rect">
            <a:avLst/>
          </a:prstGeom>
          <a:noFill/>
        </p:spPr>
        <p:txBody>
          <a:bodyPr wrap="square" rtlCol="0">
            <a:spAutoFit/>
          </a:bodyPr>
          <a:lstStyle/>
          <a:p>
            <a:r>
              <a:rPr lang="en-US" altLang="zh-CN" sz="32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Quantum computing has achieved great success in recent years</a:t>
            </a:r>
            <a:endParaRPr lang="en-US" altLang="zh-CN" sz="3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3" name="文本框 6">
            <a:extLst>
              <a:ext uri="{FF2B5EF4-FFF2-40B4-BE49-F238E27FC236}">
                <a16:creationId xmlns:a16="http://schemas.microsoft.com/office/drawing/2014/main" id="{07343867-3DEB-3E61-6030-C3F990DB5B0A}"/>
              </a:ext>
            </a:extLst>
          </p:cNvPr>
          <p:cNvSpPr txBox="1"/>
          <p:nvPr/>
        </p:nvSpPr>
        <p:spPr>
          <a:xfrm>
            <a:off x="313924" y="211036"/>
            <a:ext cx="9707530" cy="954107"/>
          </a:xfrm>
          <a:prstGeom prst="rect">
            <a:avLst/>
          </a:prstGeom>
          <a:noFill/>
        </p:spPr>
        <p:txBody>
          <a:bodyPr wrap="square" rtlCol="0">
            <a:spAutoFit/>
          </a:bodyPr>
          <a:lstStyle/>
          <a:p>
            <a:r>
              <a:rPr lang="en-US" altLang="zh-CN" sz="3600" b="1" dirty="0">
                <a:solidFill>
                  <a:schemeClr val="bg1"/>
                </a:solidFill>
                <a:latin typeface="Avenir Next LT Pro Demi" panose="020B0704020202020204" pitchFamily="34" charset="0"/>
                <a:cs typeface="Calibri" panose="020F0502020204030204" pitchFamily="34" charset="0"/>
              </a:rPr>
              <a:t>Quantum Computing</a:t>
            </a:r>
            <a:endParaRPr lang="en-US" altLang="zh-CN" sz="3200" b="1" dirty="0">
              <a:solidFill>
                <a:schemeClr val="bg1"/>
              </a:solidFill>
              <a:latin typeface="Avenir Next LT Pro Demi" panose="020B0704020202020204" pitchFamily="34" charset="0"/>
              <a:cs typeface="Calibri" panose="020F0502020204030204" pitchFamily="34" charset="0"/>
            </a:endParaRP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Background</a:t>
            </a:r>
            <a:endParaRPr lang="en-US" altLang="zh-CN" sz="2400" b="1" dirty="0">
              <a:solidFill>
                <a:schemeClr val="accent1">
                  <a:lumMod val="40000"/>
                  <a:lumOff val="60000"/>
                </a:schemeClr>
              </a:solidFill>
              <a:latin typeface="Avenir Next LT Pro Demi" panose="020B0704020202020204" pitchFamily="34" charset="0"/>
              <a:cs typeface="Calibri" panose="020F0502020204030204" pitchFamily="34" charset="0"/>
            </a:endParaRPr>
          </a:p>
        </p:txBody>
      </p:sp>
      <p:sp>
        <p:nvSpPr>
          <p:cNvPr id="10" name="Slide Number Placeholder 3">
            <a:extLst>
              <a:ext uri="{FF2B5EF4-FFF2-40B4-BE49-F238E27FC236}">
                <a16:creationId xmlns:a16="http://schemas.microsoft.com/office/drawing/2014/main" id="{04AA0741-BDA4-9E8A-9C75-9E39F2C8D2A1}"/>
              </a:ext>
            </a:extLst>
          </p:cNvPr>
          <p:cNvSpPr>
            <a:spLocks noGrp="1"/>
          </p:cNvSpPr>
          <p:nvPr>
            <p:ph type="sldNum" sz="quarter" idx="4"/>
          </p:nvPr>
        </p:nvSpPr>
        <p:spPr>
          <a:xfrm>
            <a:off x="10021454" y="6341772"/>
            <a:ext cx="1332345" cy="391537"/>
          </a:xfrm>
        </p:spPr>
        <p:txBody>
          <a:bodyPr/>
          <a:lstStyle/>
          <a:p>
            <a:fld id="{86F43AA9-BAD7-46FA-B2F4-C528A8411352}" type="slidenum">
              <a:rPr lang="de-CH" smtClean="0">
                <a:solidFill>
                  <a:schemeClr val="bg1">
                    <a:lumMod val="95000"/>
                  </a:schemeClr>
                </a:solidFill>
              </a:rPr>
              <a:pPr/>
              <a:t>1</a:t>
            </a:fld>
            <a:endParaRPr lang="de-CH" dirty="0">
              <a:solidFill>
                <a:schemeClr val="bg1">
                  <a:lumMod val="95000"/>
                </a:schemeClr>
              </a:solidFill>
            </a:endParaRPr>
          </a:p>
        </p:txBody>
      </p:sp>
    </p:spTree>
    <p:extLst>
      <p:ext uri="{BB962C8B-B14F-4D97-AF65-F5344CB8AC3E}">
        <p14:creationId xmlns:p14="http://schemas.microsoft.com/office/powerpoint/2010/main" val="177849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97"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repeatCount="indefinite" fill="hold" display="0">
                  <p:stCondLst>
                    <p:cond delay="indefinite"/>
                  </p:stCondLst>
                </p:cTn>
                <p:tgtEl>
                  <p:spTgt spid="8"/>
                </p:tgtEl>
              </p:cMediaNode>
            </p:video>
            <p:video>
              <p:cMediaNode vol="80000" mute="1">
                <p:cTn id="19" repeatCount="indefinite" fill="hold" display="0">
                  <p:stCondLst>
                    <p:cond delay="indefinite"/>
                  </p:stCondLst>
                </p:cTn>
                <p:tgtEl>
                  <p:spTgt spid="8"/>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10</a:t>
            </a:fld>
            <a:endParaRPr lang="de-CH" dirty="0"/>
          </a:p>
        </p:txBody>
      </p:sp>
      <p:pic>
        <p:nvPicPr>
          <p:cNvPr id="8" name="Picture 7">
            <a:extLst>
              <a:ext uri="{FF2B5EF4-FFF2-40B4-BE49-F238E27FC236}">
                <a16:creationId xmlns:a16="http://schemas.microsoft.com/office/drawing/2014/main" id="{8838A658-CA4B-B1CA-4DD3-3B1E3C553BB8}"/>
              </a:ext>
            </a:extLst>
          </p:cNvPr>
          <p:cNvPicPr>
            <a:picLocks noChangeAspect="1"/>
          </p:cNvPicPr>
          <p:nvPr/>
        </p:nvPicPr>
        <p:blipFill>
          <a:blip r:embed="rId3"/>
          <a:stretch>
            <a:fillRect/>
          </a:stretch>
        </p:blipFill>
        <p:spPr>
          <a:xfrm>
            <a:off x="2568923" y="5595165"/>
            <a:ext cx="1732340" cy="333067"/>
          </a:xfrm>
          <a:prstGeom prst="rect">
            <a:avLst/>
          </a:prstGeom>
        </p:spPr>
      </p:pic>
      <p:pic>
        <p:nvPicPr>
          <p:cNvPr id="3" name="Picture 2">
            <a:extLst>
              <a:ext uri="{FF2B5EF4-FFF2-40B4-BE49-F238E27FC236}">
                <a16:creationId xmlns:a16="http://schemas.microsoft.com/office/drawing/2014/main" id="{8A51AF9A-A210-397F-CC5B-D35DE00EEB77}"/>
              </a:ext>
            </a:extLst>
          </p:cNvPr>
          <p:cNvPicPr>
            <a:picLocks noChangeAspect="1"/>
          </p:cNvPicPr>
          <p:nvPr/>
        </p:nvPicPr>
        <p:blipFill rotWithShape="1">
          <a:blip r:embed="rId4"/>
          <a:srcRect r="51880" b="12422"/>
          <a:stretch/>
        </p:blipFill>
        <p:spPr>
          <a:xfrm>
            <a:off x="1309368" y="2574219"/>
            <a:ext cx="4576527" cy="2748580"/>
          </a:xfrm>
          <a:prstGeom prst="rect">
            <a:avLst/>
          </a:prstGeom>
        </p:spPr>
      </p:pic>
      <p:sp>
        <p:nvSpPr>
          <p:cNvPr id="17" name="TextBox 16">
            <a:extLst>
              <a:ext uri="{FF2B5EF4-FFF2-40B4-BE49-F238E27FC236}">
                <a16:creationId xmlns:a16="http://schemas.microsoft.com/office/drawing/2014/main" id="{A5791CF4-77C5-CB2E-59D1-18CD54CB48D9}"/>
              </a:ext>
            </a:extLst>
          </p:cNvPr>
          <p:cNvSpPr txBox="1"/>
          <p:nvPr/>
        </p:nvSpPr>
        <p:spPr>
          <a:xfrm>
            <a:off x="775453" y="1443423"/>
            <a:ext cx="9912173" cy="830997"/>
          </a:xfrm>
          <a:prstGeom prst="rect">
            <a:avLst/>
          </a:prstGeom>
          <a:noFill/>
        </p:spPr>
        <p:txBody>
          <a:bodyPr wrap="square" rtlCol="0">
            <a:spAutoFit/>
          </a:bodyPr>
          <a:lstStyle/>
          <a:p>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Single-qubit state visualization:</a:t>
            </a:r>
            <a:r>
              <a:rPr lang="zh-CN" altLang="en-US"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 </a:t>
            </a:r>
            <a:endPar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endParaRPr>
          </a:p>
          <a:p>
            <a:pPr algn="ctr"/>
            <a:r>
              <a:rPr lang="en-US" altLang="zh-CN" sz="2400" dirty="0">
                <a:latin typeface="Avenir Next LT Pro Demi" panose="020B0704020202020204" pitchFamily="34" charset="0"/>
                <a:ea typeface="Roboto" panose="02000000000000000000" pitchFamily="2" charset="0"/>
                <a:cs typeface="Roboto" panose="02000000000000000000" pitchFamily="2" charset="0"/>
              </a:rPr>
              <a:t>Step 0: </a:t>
            </a:r>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state vector </a:t>
            </a:r>
            <a:r>
              <a:rPr lang="en-US" altLang="zh-CN" sz="2400" dirty="0">
                <a:latin typeface="Avenir Next LT Pro Demi" panose="020B0704020202020204" pitchFamily="34" charset="0"/>
                <a:ea typeface="Roboto" panose="02000000000000000000" pitchFamily="2" charset="0"/>
                <a:cs typeface="Roboto" panose="02000000000000000000" pitchFamily="2" charset="0"/>
              </a:rPr>
              <a:t>foundation</a:t>
            </a:r>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 </a:t>
            </a:r>
          </a:p>
        </p:txBody>
      </p:sp>
      <p:sp>
        <p:nvSpPr>
          <p:cNvPr id="13" name="Freeform: Shape 12">
            <a:extLst>
              <a:ext uri="{FF2B5EF4-FFF2-40B4-BE49-F238E27FC236}">
                <a16:creationId xmlns:a16="http://schemas.microsoft.com/office/drawing/2014/main" id="{E48CFDE9-A7EF-CE18-68AE-9A8BE69BC177}"/>
              </a:ext>
            </a:extLst>
          </p:cNvPr>
          <p:cNvSpPr/>
          <p:nvPr/>
        </p:nvSpPr>
        <p:spPr>
          <a:xfrm>
            <a:off x="1614488" y="2919413"/>
            <a:ext cx="2524125" cy="2300287"/>
          </a:xfrm>
          <a:custGeom>
            <a:avLst/>
            <a:gdLst>
              <a:gd name="connsiteX0" fmla="*/ 0 w 2524125"/>
              <a:gd name="connsiteY0" fmla="*/ 2300287 h 2300287"/>
              <a:gd name="connsiteX1" fmla="*/ 1466850 w 2524125"/>
              <a:gd name="connsiteY1" fmla="*/ 0 h 2300287"/>
              <a:gd name="connsiteX2" fmla="*/ 2524125 w 2524125"/>
              <a:gd name="connsiteY2" fmla="*/ 666750 h 2300287"/>
              <a:gd name="connsiteX3" fmla="*/ 0 w 2524125"/>
              <a:gd name="connsiteY3" fmla="*/ 2300287 h 2300287"/>
            </a:gdLst>
            <a:ahLst/>
            <a:cxnLst>
              <a:cxn ang="0">
                <a:pos x="connsiteX0" y="connsiteY0"/>
              </a:cxn>
              <a:cxn ang="0">
                <a:pos x="connsiteX1" y="connsiteY1"/>
              </a:cxn>
              <a:cxn ang="0">
                <a:pos x="connsiteX2" y="connsiteY2"/>
              </a:cxn>
              <a:cxn ang="0">
                <a:pos x="connsiteX3" y="connsiteY3"/>
              </a:cxn>
            </a:cxnLst>
            <a:rect l="l" t="t" r="r" b="b"/>
            <a:pathLst>
              <a:path w="2524125" h="2300287">
                <a:moveTo>
                  <a:pt x="0" y="2300287"/>
                </a:moveTo>
                <a:lnTo>
                  <a:pt x="1466850" y="0"/>
                </a:lnTo>
                <a:lnTo>
                  <a:pt x="2524125" y="666750"/>
                </a:lnTo>
                <a:lnTo>
                  <a:pt x="0" y="2300287"/>
                </a:lnTo>
                <a:close/>
              </a:path>
            </a:pathLst>
          </a:custGeom>
          <a:noFill/>
          <a:ln w="38100">
            <a:solidFill>
              <a:srgbClr val="FEFEFE"/>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Shape 17">
            <a:extLst>
              <a:ext uri="{FF2B5EF4-FFF2-40B4-BE49-F238E27FC236}">
                <a16:creationId xmlns:a16="http://schemas.microsoft.com/office/drawing/2014/main" id="{7D365452-ECB1-4737-7C9F-5BF9AC77D737}"/>
              </a:ext>
            </a:extLst>
          </p:cNvPr>
          <p:cNvSpPr/>
          <p:nvPr/>
        </p:nvSpPr>
        <p:spPr>
          <a:xfrm>
            <a:off x="4152900" y="3614738"/>
            <a:ext cx="1457325" cy="1590675"/>
          </a:xfrm>
          <a:custGeom>
            <a:avLst/>
            <a:gdLst>
              <a:gd name="connsiteX0" fmla="*/ 1033463 w 1457325"/>
              <a:gd name="connsiteY0" fmla="*/ 1590675 h 1590675"/>
              <a:gd name="connsiteX1" fmla="*/ 0 w 1457325"/>
              <a:gd name="connsiteY1" fmla="*/ 0 h 1590675"/>
              <a:gd name="connsiteX2" fmla="*/ 1457325 w 1457325"/>
              <a:gd name="connsiteY2" fmla="*/ 914400 h 1590675"/>
              <a:gd name="connsiteX3" fmla="*/ 1033463 w 1457325"/>
              <a:gd name="connsiteY3" fmla="*/ 1590675 h 1590675"/>
            </a:gdLst>
            <a:ahLst/>
            <a:cxnLst>
              <a:cxn ang="0">
                <a:pos x="connsiteX0" y="connsiteY0"/>
              </a:cxn>
              <a:cxn ang="0">
                <a:pos x="connsiteX1" y="connsiteY1"/>
              </a:cxn>
              <a:cxn ang="0">
                <a:pos x="connsiteX2" y="connsiteY2"/>
              </a:cxn>
              <a:cxn ang="0">
                <a:pos x="connsiteX3" y="connsiteY3"/>
              </a:cxn>
            </a:cxnLst>
            <a:rect l="l" t="t" r="r" b="b"/>
            <a:pathLst>
              <a:path w="1457325" h="1590675">
                <a:moveTo>
                  <a:pt x="1033463" y="1590675"/>
                </a:moveTo>
                <a:lnTo>
                  <a:pt x="0" y="0"/>
                </a:lnTo>
                <a:lnTo>
                  <a:pt x="1457325" y="914400"/>
                </a:lnTo>
                <a:lnTo>
                  <a:pt x="1033463" y="1590675"/>
                </a:lnTo>
                <a:close/>
              </a:path>
            </a:pathLst>
          </a:custGeom>
          <a:noFill/>
          <a:ln w="38100">
            <a:solidFill>
              <a:srgbClr val="FFFFFF"/>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Connector 21">
            <a:extLst>
              <a:ext uri="{FF2B5EF4-FFF2-40B4-BE49-F238E27FC236}">
                <a16:creationId xmlns:a16="http://schemas.microsoft.com/office/drawing/2014/main" id="{806A35A9-B6BC-02FF-880E-9657A66CFC2C}"/>
              </a:ext>
            </a:extLst>
          </p:cNvPr>
          <p:cNvCxnSpPr/>
          <p:nvPr/>
        </p:nvCxnSpPr>
        <p:spPr>
          <a:xfrm flipV="1">
            <a:off x="1614488" y="2919413"/>
            <a:ext cx="1466850" cy="2300287"/>
          </a:xfrm>
          <a:prstGeom prst="line">
            <a:avLst/>
          </a:prstGeom>
          <a:ln w="38100">
            <a:solidFill>
              <a:srgbClr val="F8F8F8"/>
            </a:solidFill>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45A465-8EA8-1007-0425-5F61C3E5AC97}"/>
              </a:ext>
            </a:extLst>
          </p:cNvPr>
          <p:cNvCxnSpPr>
            <a:cxnSpLocks/>
            <a:stCxn id="18" idx="1"/>
            <a:endCxn id="18" idx="2"/>
          </p:cNvCxnSpPr>
          <p:nvPr/>
        </p:nvCxnSpPr>
        <p:spPr>
          <a:xfrm>
            <a:off x="4152900" y="3614738"/>
            <a:ext cx="1457325" cy="914400"/>
          </a:xfrm>
          <a:prstGeom prst="line">
            <a:avLst/>
          </a:prstGeom>
          <a:ln w="38100">
            <a:solidFill>
              <a:srgbClr val="F8F8F8"/>
            </a:solidFill>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029E6A-9FDD-7D08-4DA2-A21441E1499A}"/>
              </a:ext>
            </a:extLst>
          </p:cNvPr>
          <p:cNvCxnSpPr>
            <a:cxnSpLocks/>
            <a:endCxn id="13" idx="2"/>
          </p:cNvCxnSpPr>
          <p:nvPr/>
        </p:nvCxnSpPr>
        <p:spPr>
          <a:xfrm>
            <a:off x="3081338" y="2939680"/>
            <a:ext cx="1057275" cy="646483"/>
          </a:xfrm>
          <a:prstGeom prst="line">
            <a:avLst/>
          </a:prstGeom>
          <a:ln w="38100">
            <a:solidFill>
              <a:srgbClr val="F8F8F8"/>
            </a:solidFill>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37158FF-11D2-A9F9-C4FE-E39E67E57BDA}"/>
              </a:ext>
            </a:extLst>
          </p:cNvPr>
          <p:cNvCxnSpPr>
            <a:cxnSpLocks/>
            <a:endCxn id="18" idx="0"/>
          </p:cNvCxnSpPr>
          <p:nvPr/>
        </p:nvCxnSpPr>
        <p:spPr>
          <a:xfrm flipH="1">
            <a:off x="5186363" y="4539880"/>
            <a:ext cx="412080" cy="665533"/>
          </a:xfrm>
          <a:prstGeom prst="line">
            <a:avLst/>
          </a:prstGeom>
          <a:ln w="38100">
            <a:solidFill>
              <a:srgbClr val="F8F8F8"/>
            </a:solidFill>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 name="文本框 6">
            <a:extLst>
              <a:ext uri="{FF2B5EF4-FFF2-40B4-BE49-F238E27FC236}">
                <a16:creationId xmlns:a16="http://schemas.microsoft.com/office/drawing/2014/main" id="{D072056A-07C7-2092-E54F-4EF9AA27E13E}"/>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VENUS</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For measured probability visualization</a:t>
            </a:r>
            <a:endParaRPr lang="en-US" altLang="zh-CN" sz="2400" b="1" dirty="0">
              <a:solidFill>
                <a:schemeClr val="accent1">
                  <a:lumMod val="40000"/>
                  <a:lumOff val="60000"/>
                </a:schemeClr>
              </a:solidFill>
              <a:latin typeface="Avenir Next LT Pro Demi" panose="020B070402020202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50C52EDE-4FD3-CB1F-FF3A-3370458FC375}"/>
              </a:ext>
            </a:extLst>
          </p:cNvPr>
          <p:cNvSpPr/>
          <p:nvPr/>
        </p:nvSpPr>
        <p:spPr>
          <a:xfrm rot="10800000" flipH="1">
            <a:off x="5151381" y="636063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B211B69B-53CE-A92B-7C79-14341689BC20}"/>
              </a:ext>
            </a:extLst>
          </p:cNvPr>
          <p:cNvSpPr/>
          <p:nvPr/>
        </p:nvSpPr>
        <p:spPr>
          <a:xfrm rot="10800000" flipH="1">
            <a:off x="6642267" y="62453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a:extLst>
              <a:ext uri="{FF2B5EF4-FFF2-40B4-BE49-F238E27FC236}">
                <a16:creationId xmlns:a16="http://schemas.microsoft.com/office/drawing/2014/main" id="{7E6E954B-04B8-A756-B615-2F9B2359E759}"/>
              </a:ext>
            </a:extLst>
          </p:cNvPr>
          <p:cNvSpPr/>
          <p:nvPr/>
        </p:nvSpPr>
        <p:spPr>
          <a:xfrm rot="10800000" flipH="1">
            <a:off x="6735304" y="63413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4AF5029A-A574-D99D-CEE1-F6808651C802}"/>
              </a:ext>
            </a:extLst>
          </p:cNvPr>
          <p:cNvSpPr/>
          <p:nvPr/>
        </p:nvSpPr>
        <p:spPr>
          <a:xfrm rot="10800000" flipH="1">
            <a:off x="4825655" y="61711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a:extLst>
              <a:ext uri="{FF2B5EF4-FFF2-40B4-BE49-F238E27FC236}">
                <a16:creationId xmlns:a16="http://schemas.microsoft.com/office/drawing/2014/main" id="{F0FDC660-F5E4-7CCC-DA22-BD9A49C95A81}"/>
              </a:ext>
            </a:extLst>
          </p:cNvPr>
          <p:cNvSpPr/>
          <p:nvPr/>
        </p:nvSpPr>
        <p:spPr>
          <a:xfrm rot="10800000" flipH="1">
            <a:off x="4952464" y="63009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a:extLst>
              <a:ext uri="{FF2B5EF4-FFF2-40B4-BE49-F238E27FC236}">
                <a16:creationId xmlns:a16="http://schemas.microsoft.com/office/drawing/2014/main" id="{A577F5F1-A339-3D27-ABEE-F2C5E6177906}"/>
              </a:ext>
            </a:extLst>
          </p:cNvPr>
          <p:cNvSpPr txBox="1"/>
          <p:nvPr/>
        </p:nvSpPr>
        <p:spPr>
          <a:xfrm>
            <a:off x="3621097" y="6618196"/>
            <a:ext cx="2868776"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superposition</a:t>
            </a:r>
            <a:endParaRPr lang="zh-CN" altLang="en-US" sz="1200" dirty="0">
              <a:solidFill>
                <a:schemeClr val="accent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AAA065A-BD03-4590-5075-8887821C2874}"/>
              </a:ext>
            </a:extLst>
          </p:cNvPr>
          <p:cNvPicPr>
            <a:picLocks noChangeAspect="1"/>
          </p:cNvPicPr>
          <p:nvPr/>
        </p:nvPicPr>
        <p:blipFill rotWithShape="1">
          <a:blip r:embed="rId5"/>
          <a:srcRect l="66662" b="31123"/>
          <a:stretch/>
        </p:blipFill>
        <p:spPr>
          <a:xfrm>
            <a:off x="6306107" y="2646024"/>
            <a:ext cx="3701026" cy="2949141"/>
          </a:xfrm>
          <a:prstGeom prst="rect">
            <a:avLst/>
          </a:prstGeom>
        </p:spPr>
      </p:pic>
      <p:sp>
        <p:nvSpPr>
          <p:cNvPr id="14" name="Rectangle 13">
            <a:extLst>
              <a:ext uri="{FF2B5EF4-FFF2-40B4-BE49-F238E27FC236}">
                <a16:creationId xmlns:a16="http://schemas.microsoft.com/office/drawing/2014/main" id="{05C1F3B9-B150-1E33-245E-BA9852F426A1}"/>
              </a:ext>
            </a:extLst>
          </p:cNvPr>
          <p:cNvSpPr/>
          <p:nvPr/>
        </p:nvSpPr>
        <p:spPr>
          <a:xfrm>
            <a:off x="6052774" y="4120594"/>
            <a:ext cx="4192808" cy="1916119"/>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569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0" presetClass="exit" presetSubtype="0" fill="hold" nodeType="afterEffect">
                                  <p:stCondLst>
                                    <p:cond delay="750"/>
                                  </p:stCondLst>
                                  <p:childTnLst>
                                    <p:animEffect transition="out" filter="fade">
                                      <p:cBhvr>
                                        <p:cTn id="13" dur="500"/>
                                        <p:tgtEl>
                                          <p:spTgt spid="22"/>
                                        </p:tgtEl>
                                      </p:cBhvr>
                                    </p:animEffect>
                                    <p:set>
                                      <p:cBhvr>
                                        <p:cTn id="14" dur="1" fill="hold">
                                          <p:stCondLst>
                                            <p:cond delay="499"/>
                                          </p:stCondLst>
                                        </p:cTn>
                                        <p:tgtEl>
                                          <p:spTgt spid="22"/>
                                        </p:tgtEl>
                                        <p:attrNameLst>
                                          <p:attrName>style.visibility</p:attrName>
                                        </p:attrNameLst>
                                      </p:cBhvr>
                                      <p:to>
                                        <p:strVal val="hidden"/>
                                      </p:to>
                                    </p:set>
                                  </p:childTnLst>
                                </p:cTn>
                              </p:par>
                              <p:par>
                                <p:cTn id="15" presetID="10" presetClass="exit" presetSubtype="0" fill="hold" nodeType="withEffect">
                                  <p:stCondLst>
                                    <p:cond delay="750"/>
                                  </p:stCondLst>
                                  <p:childTnLst>
                                    <p:animEffect transition="out" filter="fade">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500"/>
                            </p:stCondLst>
                            <p:childTnLst>
                              <p:par>
                                <p:cTn id="27" presetID="10" presetClass="exit" presetSubtype="0" fill="hold" nodeType="afterEffect">
                                  <p:stCondLst>
                                    <p:cond delay="750"/>
                                  </p:stCondLst>
                                  <p:childTnLst>
                                    <p:animEffect transition="out" filter="fade">
                                      <p:cBhvr>
                                        <p:cTn id="28" dur="500"/>
                                        <p:tgtEl>
                                          <p:spTgt spid="31"/>
                                        </p:tgtEl>
                                      </p:cBhvr>
                                    </p:animEffect>
                                    <p:set>
                                      <p:cBhvr>
                                        <p:cTn id="29" dur="1" fill="hold">
                                          <p:stCondLst>
                                            <p:cond delay="499"/>
                                          </p:stCondLst>
                                        </p:cTn>
                                        <p:tgtEl>
                                          <p:spTgt spid="31"/>
                                        </p:tgtEl>
                                        <p:attrNameLst>
                                          <p:attrName>style.visibility</p:attrName>
                                        </p:attrNameLst>
                                      </p:cBhvr>
                                      <p:to>
                                        <p:strVal val="hidden"/>
                                      </p:to>
                                    </p:set>
                                  </p:childTnLst>
                                </p:cTn>
                              </p:par>
                              <p:par>
                                <p:cTn id="30" presetID="10" presetClass="exit" presetSubtype="0" fill="hold" nodeType="withEffect">
                                  <p:stCondLst>
                                    <p:cond delay="75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500"/>
                            </p:stCondLst>
                            <p:childTnLst>
                              <p:par>
                                <p:cTn id="42" presetID="10" presetClass="exit" presetSubtype="0" fill="hold" grpId="1" nodeType="afterEffect">
                                  <p:stCondLst>
                                    <p:cond delay="70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xit" presetSubtype="0" fill="hold" grpId="1" nodeType="withEffect">
                                  <p:stCondLst>
                                    <p:cond delay="70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11</a:t>
            </a:fld>
            <a:endParaRPr lang="de-CH" dirty="0"/>
          </a:p>
        </p:txBody>
      </p:sp>
      <p:pic>
        <p:nvPicPr>
          <p:cNvPr id="8" name="Picture 7">
            <a:extLst>
              <a:ext uri="{FF2B5EF4-FFF2-40B4-BE49-F238E27FC236}">
                <a16:creationId xmlns:a16="http://schemas.microsoft.com/office/drawing/2014/main" id="{8838A658-CA4B-B1CA-4DD3-3B1E3C553BB8}"/>
              </a:ext>
            </a:extLst>
          </p:cNvPr>
          <p:cNvPicPr>
            <a:picLocks noChangeAspect="1"/>
          </p:cNvPicPr>
          <p:nvPr/>
        </p:nvPicPr>
        <p:blipFill>
          <a:blip r:embed="rId3"/>
          <a:stretch>
            <a:fillRect/>
          </a:stretch>
        </p:blipFill>
        <p:spPr>
          <a:xfrm>
            <a:off x="2568923" y="5595165"/>
            <a:ext cx="1732340" cy="333067"/>
          </a:xfrm>
          <a:prstGeom prst="rect">
            <a:avLst/>
          </a:prstGeom>
        </p:spPr>
      </p:pic>
      <p:pic>
        <p:nvPicPr>
          <p:cNvPr id="7" name="Picture 6">
            <a:extLst>
              <a:ext uri="{FF2B5EF4-FFF2-40B4-BE49-F238E27FC236}">
                <a16:creationId xmlns:a16="http://schemas.microsoft.com/office/drawing/2014/main" id="{149DDA5D-43FB-C8BD-A819-FB02A5A3ED8E}"/>
              </a:ext>
            </a:extLst>
          </p:cNvPr>
          <p:cNvPicPr>
            <a:picLocks noChangeAspect="1"/>
          </p:cNvPicPr>
          <p:nvPr/>
        </p:nvPicPr>
        <p:blipFill rotWithShape="1">
          <a:blip r:embed="rId4"/>
          <a:srcRect r="51880" b="12422"/>
          <a:stretch/>
        </p:blipFill>
        <p:spPr>
          <a:xfrm>
            <a:off x="1309368" y="2574219"/>
            <a:ext cx="4576527" cy="2748580"/>
          </a:xfrm>
          <a:prstGeom prst="rect">
            <a:avLst/>
          </a:prstGeom>
        </p:spPr>
      </p:pic>
      <p:sp>
        <p:nvSpPr>
          <p:cNvPr id="3" name="Rectangle 2">
            <a:extLst>
              <a:ext uri="{FF2B5EF4-FFF2-40B4-BE49-F238E27FC236}">
                <a16:creationId xmlns:a16="http://schemas.microsoft.com/office/drawing/2014/main" id="{D11B4631-9869-BF62-6510-E4B8A8DFA1B6}"/>
              </a:ext>
            </a:extLst>
          </p:cNvPr>
          <p:cNvSpPr/>
          <p:nvPr/>
        </p:nvSpPr>
        <p:spPr>
          <a:xfrm>
            <a:off x="5886747" y="4354529"/>
            <a:ext cx="2554826" cy="1007886"/>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Block Arc 14">
            <a:extLst>
              <a:ext uri="{FF2B5EF4-FFF2-40B4-BE49-F238E27FC236}">
                <a16:creationId xmlns:a16="http://schemas.microsoft.com/office/drawing/2014/main" id="{0F24F728-0D12-1EE2-0ABD-D2CABE38F083}"/>
              </a:ext>
            </a:extLst>
          </p:cNvPr>
          <p:cNvSpPr/>
          <p:nvPr/>
        </p:nvSpPr>
        <p:spPr>
          <a:xfrm rot="19608973">
            <a:off x="1373420" y="2924869"/>
            <a:ext cx="2980129" cy="2926739"/>
          </a:xfrm>
          <a:prstGeom prst="blockArc">
            <a:avLst>
              <a:gd name="adj1" fmla="val 10725451"/>
              <a:gd name="adj2" fmla="val 85583"/>
              <a:gd name="adj3" fmla="val 48390"/>
            </a:avLst>
          </a:prstGeom>
          <a:solidFill>
            <a:srgbClr val="FFFFFF">
              <a:alpha val="38824"/>
            </a:srgbClr>
          </a:solidFill>
          <a:ln w="38100">
            <a:solidFill>
              <a:srgbClr val="FEFEFE"/>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Block Arc 15">
            <a:extLst>
              <a:ext uri="{FF2B5EF4-FFF2-40B4-BE49-F238E27FC236}">
                <a16:creationId xmlns:a16="http://schemas.microsoft.com/office/drawing/2014/main" id="{A1A5B384-1145-163F-9034-4A0F9C0F5765}"/>
              </a:ext>
            </a:extLst>
          </p:cNvPr>
          <p:cNvSpPr/>
          <p:nvPr/>
        </p:nvSpPr>
        <p:spPr>
          <a:xfrm rot="3467300">
            <a:off x="3730075" y="3436750"/>
            <a:ext cx="1927641" cy="1920137"/>
          </a:xfrm>
          <a:prstGeom prst="blockArc">
            <a:avLst>
              <a:gd name="adj1" fmla="val 10725451"/>
              <a:gd name="adj2" fmla="val 85583"/>
              <a:gd name="adj3" fmla="val 48390"/>
            </a:avLst>
          </a:prstGeom>
          <a:solidFill>
            <a:srgbClr val="FFFFFF">
              <a:alpha val="38824"/>
            </a:srgbClr>
          </a:solidFill>
          <a:ln w="38100">
            <a:solidFill>
              <a:srgbClr val="FEFEFE"/>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TextBox 11">
            <a:extLst>
              <a:ext uri="{FF2B5EF4-FFF2-40B4-BE49-F238E27FC236}">
                <a16:creationId xmlns:a16="http://schemas.microsoft.com/office/drawing/2014/main" id="{7AD152FC-9463-24C6-9086-37E51899EC18}"/>
              </a:ext>
            </a:extLst>
          </p:cNvPr>
          <p:cNvSpPr txBox="1"/>
          <p:nvPr/>
        </p:nvSpPr>
        <p:spPr>
          <a:xfrm>
            <a:off x="775453" y="1443423"/>
            <a:ext cx="9912173" cy="830997"/>
          </a:xfrm>
          <a:prstGeom prst="rect">
            <a:avLst/>
          </a:prstGeom>
          <a:noFill/>
        </p:spPr>
        <p:txBody>
          <a:bodyPr wrap="square" rtlCol="0">
            <a:spAutoFit/>
          </a:bodyPr>
          <a:lstStyle/>
          <a:p>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Single-qubit state visualization:</a:t>
            </a:r>
            <a:r>
              <a:rPr lang="zh-CN" altLang="en-US"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 </a:t>
            </a:r>
            <a:endPar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endParaRPr>
          </a:p>
          <a:p>
            <a:pPr algn="ctr"/>
            <a:r>
              <a:rPr lang="en-US" altLang="zh-CN" sz="2400" dirty="0">
                <a:latin typeface="Avenir Next LT Pro Demi" panose="020B0704020202020204" pitchFamily="34" charset="0"/>
                <a:ea typeface="Roboto" panose="02000000000000000000" pitchFamily="2" charset="0"/>
                <a:cs typeface="Roboto" panose="02000000000000000000" pitchFamily="2" charset="0"/>
              </a:rPr>
              <a:t>Step 1: visualize and explain </a:t>
            </a:r>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measured probability</a:t>
            </a:r>
          </a:p>
        </p:txBody>
      </p:sp>
      <p:sp>
        <p:nvSpPr>
          <p:cNvPr id="2" name="文本框 6">
            <a:extLst>
              <a:ext uri="{FF2B5EF4-FFF2-40B4-BE49-F238E27FC236}">
                <a16:creationId xmlns:a16="http://schemas.microsoft.com/office/drawing/2014/main" id="{658E21E7-28CF-0D38-6D5A-24AF7DCA8178}"/>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VENUS</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For measured probability visualization</a:t>
            </a:r>
            <a:endParaRPr lang="en-US" altLang="zh-CN" sz="2400" b="1" dirty="0">
              <a:solidFill>
                <a:schemeClr val="accent1">
                  <a:lumMod val="40000"/>
                  <a:lumOff val="60000"/>
                </a:schemeClr>
              </a:solidFill>
              <a:latin typeface="Avenir Next LT Pro Demi" panose="020B0704020202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651CC391-1A96-2340-C4B3-6D2D320A9903}"/>
              </a:ext>
            </a:extLst>
          </p:cNvPr>
          <p:cNvSpPr/>
          <p:nvPr/>
        </p:nvSpPr>
        <p:spPr>
          <a:xfrm rot="10800000" flipH="1">
            <a:off x="5151381" y="636063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F2A9E8C5-828F-39C9-396E-91151AC758A1}"/>
              </a:ext>
            </a:extLst>
          </p:cNvPr>
          <p:cNvSpPr/>
          <p:nvPr/>
        </p:nvSpPr>
        <p:spPr>
          <a:xfrm rot="10800000" flipH="1">
            <a:off x="6642267" y="62453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55C37DD6-FA3F-A00A-39D6-A7CE7B4F11B3}"/>
              </a:ext>
            </a:extLst>
          </p:cNvPr>
          <p:cNvSpPr/>
          <p:nvPr/>
        </p:nvSpPr>
        <p:spPr>
          <a:xfrm rot="10800000" flipH="1">
            <a:off x="6735304" y="63413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Oval 19">
            <a:extLst>
              <a:ext uri="{FF2B5EF4-FFF2-40B4-BE49-F238E27FC236}">
                <a16:creationId xmlns:a16="http://schemas.microsoft.com/office/drawing/2014/main" id="{5E35BFC5-B15C-0271-F936-D8F2EFD54330}"/>
              </a:ext>
            </a:extLst>
          </p:cNvPr>
          <p:cNvSpPr/>
          <p:nvPr/>
        </p:nvSpPr>
        <p:spPr>
          <a:xfrm rot="10800000" flipH="1">
            <a:off x="4825655" y="61711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Oval 20">
            <a:extLst>
              <a:ext uri="{FF2B5EF4-FFF2-40B4-BE49-F238E27FC236}">
                <a16:creationId xmlns:a16="http://schemas.microsoft.com/office/drawing/2014/main" id="{84628397-F8BF-687C-BEEC-35969039DE50}"/>
              </a:ext>
            </a:extLst>
          </p:cNvPr>
          <p:cNvSpPr/>
          <p:nvPr/>
        </p:nvSpPr>
        <p:spPr>
          <a:xfrm rot="10800000" flipH="1">
            <a:off x="4952464" y="63009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a:extLst>
              <a:ext uri="{FF2B5EF4-FFF2-40B4-BE49-F238E27FC236}">
                <a16:creationId xmlns:a16="http://schemas.microsoft.com/office/drawing/2014/main" id="{46857307-0D68-4644-3B95-F66B259A5970}"/>
              </a:ext>
            </a:extLst>
          </p:cNvPr>
          <p:cNvSpPr txBox="1"/>
          <p:nvPr/>
        </p:nvSpPr>
        <p:spPr>
          <a:xfrm>
            <a:off x="3621097" y="6618196"/>
            <a:ext cx="2868776"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superposition</a:t>
            </a:r>
            <a:endParaRPr lang="zh-CN" altLang="en-US" sz="1200" dirty="0">
              <a:solidFill>
                <a:schemeClr val="accent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09A67BB-C024-BF9B-D8E5-0B409C138CD8}"/>
              </a:ext>
            </a:extLst>
          </p:cNvPr>
          <p:cNvPicPr>
            <a:picLocks noChangeAspect="1"/>
          </p:cNvPicPr>
          <p:nvPr/>
        </p:nvPicPr>
        <p:blipFill rotWithShape="1">
          <a:blip r:embed="rId5"/>
          <a:srcRect l="66662" b="31123"/>
          <a:stretch/>
        </p:blipFill>
        <p:spPr>
          <a:xfrm>
            <a:off x="6306107" y="2646024"/>
            <a:ext cx="3701026" cy="2949141"/>
          </a:xfrm>
          <a:prstGeom prst="rect">
            <a:avLst/>
          </a:prstGeom>
        </p:spPr>
      </p:pic>
      <p:sp>
        <p:nvSpPr>
          <p:cNvPr id="17" name="Rectangle 16">
            <a:extLst>
              <a:ext uri="{FF2B5EF4-FFF2-40B4-BE49-F238E27FC236}">
                <a16:creationId xmlns:a16="http://schemas.microsoft.com/office/drawing/2014/main" id="{0BFFA060-DE6C-5B85-A856-02330BFB58D2}"/>
              </a:ext>
            </a:extLst>
          </p:cNvPr>
          <p:cNvSpPr/>
          <p:nvPr/>
        </p:nvSpPr>
        <p:spPr>
          <a:xfrm>
            <a:off x="6019958" y="2252608"/>
            <a:ext cx="4192808" cy="1916119"/>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9AF0D31-452F-1AC8-3024-A0E9EAD07DFA}"/>
              </a:ext>
            </a:extLst>
          </p:cNvPr>
          <p:cNvSpPr/>
          <p:nvPr/>
        </p:nvSpPr>
        <p:spPr>
          <a:xfrm>
            <a:off x="6548438" y="4919663"/>
            <a:ext cx="3124200" cy="307411"/>
          </a:xfrm>
          <a:prstGeom prst="rect">
            <a:avLst/>
          </a:prstGeom>
          <a:solidFill>
            <a:srgbClr val="DF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D41C4B-67B3-0E17-7DA9-358011C90747}"/>
                  </a:ext>
                </a:extLst>
              </p:cNvPr>
              <p:cNvSpPr txBox="1"/>
              <p:nvPr/>
            </p:nvSpPr>
            <p:spPr>
              <a:xfrm>
                <a:off x="6842826" y="4885895"/>
                <a:ext cx="27297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dirty="0" smtClean="0">
                              <a:latin typeface="Cambria Math" panose="02040503050406030204" pitchFamily="18" charset="0"/>
                              <a:cs typeface="Times New Roman" panose="02020603050405020304" pitchFamily="18" charset="0"/>
                            </a:rPr>
                          </m:ctrlPr>
                        </m:funcPr>
                        <m:fName>
                          <m:r>
                            <m:rPr>
                              <m:sty m:val="p"/>
                            </m:rPr>
                            <a:rPr lang="en-US" altLang="zh-CN" i="0" dirty="0" smtClean="0">
                              <a:latin typeface="Cambria Math" panose="02040503050406030204" pitchFamily="18" charset="0"/>
                              <a:cs typeface="Times New Roman" panose="02020603050405020304" pitchFamily="18" charset="0"/>
                            </a:rPr>
                            <m:t>Pr</m:t>
                          </m:r>
                        </m:fName>
                        <m:e>
                          <m:r>
                            <a:rPr lang="en-US" altLang="zh-CN" b="0" i="1" dirty="0" smtClean="0">
                              <a:solidFill>
                                <a:schemeClr val="accent1">
                                  <a:lumMod val="75000"/>
                                </a:schemeClr>
                              </a:solidFill>
                              <a:latin typeface="Cambria Math" panose="02040503050406030204" pitchFamily="18" charset="0"/>
                              <a:cs typeface="Times New Roman" panose="02020603050405020304" pitchFamily="18" charset="0"/>
                            </a:rPr>
                            <m:t>|0⟩</m:t>
                          </m:r>
                        </m:e>
                      </m:func>
                      <m:r>
                        <a:rPr lang="en-US" altLang="zh-CN" i="1" dirty="0" smtClean="0">
                          <a:latin typeface="Cambria Math" panose="02040503050406030204" pitchFamily="18" charset="0"/>
                          <a:cs typeface="Times New Roman" panose="02020603050405020304" pitchFamily="18" charset="0"/>
                        </a:rPr>
                        <m:t>=</m:t>
                      </m:r>
                      <m:sSup>
                        <m:sSupPr>
                          <m:ctrlPr>
                            <a:rPr lang="en-US" altLang="zh-CN" i="1" dirty="0" smtClean="0">
                              <a:latin typeface="Cambria Math" panose="02040503050406030204" pitchFamily="18" charset="0"/>
                              <a:cs typeface="Times New Roman" panose="02020603050405020304" pitchFamily="18" charset="0"/>
                            </a:rPr>
                          </m:ctrlPr>
                        </m:sSupPr>
                        <m:e>
                          <m:d>
                            <m:dPr>
                              <m:begChr m:val="|"/>
                              <m:endChr m:val="|"/>
                              <m:ctrlPr>
                                <a:rPr lang="en-US" altLang="zh-CN" i="1" dirty="0" smtClean="0">
                                  <a:latin typeface="Cambria Math" panose="02040503050406030204" pitchFamily="18" charset="0"/>
                                  <a:cs typeface="Times New Roman" panose="02020603050405020304" pitchFamily="18" charset="0"/>
                                </a:rPr>
                              </m:ctrlPr>
                            </m:dPr>
                            <m:e>
                              <m:r>
                                <m:rPr>
                                  <m:sty m:val="p"/>
                                </m:rPr>
                                <a:rPr lang="en-US" altLang="zh-CN" i="1" dirty="0">
                                  <a:latin typeface="Cambria Math" panose="02040503050406030204" pitchFamily="18" charset="0"/>
                                  <a:cs typeface="Times New Roman" panose="02020603050405020304" pitchFamily="18" charset="0"/>
                                </a:rPr>
                                <m:t>α</m:t>
                              </m:r>
                            </m:e>
                          </m:d>
                        </m:e>
                        <m:sup>
                          <m:r>
                            <a:rPr lang="en-US" altLang="zh-CN" i="1" dirty="0" smtClean="0">
                              <a:latin typeface="Cambria Math" panose="02040503050406030204" pitchFamily="18" charset="0"/>
                              <a:cs typeface="Times New Roman" panose="02020603050405020304" pitchFamily="18" charset="0"/>
                            </a:rPr>
                            <m:t>2</m:t>
                          </m:r>
                        </m:sup>
                      </m:sSup>
                      <m:r>
                        <a:rPr lang="en-US" altLang="zh-CN" i="1" dirty="0" smtClean="0">
                          <a:latin typeface="Cambria Math" panose="02040503050406030204" pitchFamily="18" charset="0"/>
                          <a:cs typeface="Times New Roman" panose="02020603050405020304" pitchFamily="18" charset="0"/>
                        </a:rPr>
                        <m:t>=</m:t>
                      </m:r>
                      <m:sSup>
                        <m:sSupPr>
                          <m:ctrlPr>
                            <a:rPr lang="en-US" altLang="zh-CN" i="1" dirty="0" smtClean="0">
                              <a:latin typeface="Cambria Math" panose="02040503050406030204" pitchFamily="18" charset="0"/>
                              <a:cs typeface="Times New Roman" panose="02020603050405020304" pitchFamily="18" charset="0"/>
                            </a:rPr>
                          </m:ctrlPr>
                        </m:sSupPr>
                        <m:e>
                          <m:d>
                            <m:dPr>
                              <m:begChr m:val="|"/>
                              <m:endChr m:val="|"/>
                              <m:ctrlPr>
                                <a:rPr lang="en-US" altLang="zh-CN" i="1" dirty="0" smtClean="0">
                                  <a:latin typeface="Cambria Math" panose="02040503050406030204" pitchFamily="18" charset="0"/>
                                  <a:cs typeface="Times New Roman" panose="02020603050405020304" pitchFamily="18" charset="0"/>
                                </a:rPr>
                              </m:ctrlPr>
                            </m:dPr>
                            <m:e>
                              <m:r>
                                <a:rPr lang="en-US" altLang="zh-CN" i="1" dirty="0" smtClean="0">
                                  <a:latin typeface="Cambria Math" panose="02040503050406030204" pitchFamily="18" charset="0"/>
                                  <a:cs typeface="Times New Roman" panose="02020603050405020304" pitchFamily="18" charset="0"/>
                                </a:rPr>
                                <m:t>𝑎</m:t>
                              </m:r>
                            </m:e>
                          </m:d>
                        </m:e>
                        <m:sup>
                          <m:r>
                            <a:rPr lang="en-US" altLang="zh-CN" i="1" dirty="0" smtClean="0">
                              <a:latin typeface="Cambria Math" panose="02040503050406030204" pitchFamily="18" charset="0"/>
                              <a:cs typeface="Times New Roman" panose="02020603050405020304" pitchFamily="18" charset="0"/>
                            </a:rPr>
                            <m:t>2</m:t>
                          </m:r>
                        </m:sup>
                      </m:sSup>
                      <m:r>
                        <a:rPr lang="en-US" altLang="zh-CN" i="1" dirty="0" smtClean="0">
                          <a:latin typeface="Cambria Math" panose="02040503050406030204" pitchFamily="18" charset="0"/>
                          <a:cs typeface="Times New Roman" panose="02020603050405020304" pitchFamily="18" charset="0"/>
                        </a:rPr>
                        <m:t>+</m:t>
                      </m:r>
                      <m:sSup>
                        <m:sSupPr>
                          <m:ctrlPr>
                            <a:rPr lang="en-US" altLang="zh-CN" i="1" dirty="0" smtClean="0">
                              <a:latin typeface="Cambria Math" panose="02040503050406030204" pitchFamily="18" charset="0"/>
                              <a:cs typeface="Times New Roman" panose="02020603050405020304" pitchFamily="18" charset="0"/>
                            </a:rPr>
                          </m:ctrlPr>
                        </m:sSupPr>
                        <m:e>
                          <m:d>
                            <m:dPr>
                              <m:begChr m:val="|"/>
                              <m:endChr m:val="|"/>
                              <m:ctrlPr>
                                <a:rPr lang="en-US" altLang="zh-CN" i="1" dirty="0" smtClean="0">
                                  <a:latin typeface="Cambria Math" panose="02040503050406030204" pitchFamily="18" charset="0"/>
                                  <a:cs typeface="Times New Roman" panose="02020603050405020304" pitchFamily="18" charset="0"/>
                                </a:rPr>
                              </m:ctrlPr>
                            </m:dPr>
                            <m:e>
                              <m:r>
                                <a:rPr lang="en-US" altLang="zh-CN" i="1" dirty="0" smtClean="0">
                                  <a:latin typeface="Cambria Math" panose="02040503050406030204" pitchFamily="18" charset="0"/>
                                  <a:cs typeface="Times New Roman" panose="02020603050405020304" pitchFamily="18" charset="0"/>
                                </a:rPr>
                                <m:t>𝑏</m:t>
                              </m:r>
                            </m:e>
                          </m:d>
                        </m:e>
                        <m:sup>
                          <m:r>
                            <a:rPr lang="en-US" altLang="zh-CN" b="0" i="1" dirty="0" smtClean="0">
                              <a:latin typeface="Cambria Math" panose="02040503050406030204" pitchFamily="18" charset="0"/>
                              <a:cs typeface="Times New Roman" panose="02020603050405020304" pitchFamily="18" charset="0"/>
                            </a:rPr>
                            <m:t>2</m:t>
                          </m:r>
                        </m:sup>
                      </m:sSup>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98D41C4B-67B3-0E17-7DA9-358011C90747}"/>
                  </a:ext>
                </a:extLst>
              </p:cNvPr>
              <p:cNvSpPr txBox="1">
                <a:spLocks noRot="1" noChangeAspect="1" noMove="1" noResize="1" noEditPoints="1" noAdjustHandles="1" noChangeArrowheads="1" noChangeShapeType="1" noTextEdit="1"/>
              </p:cNvSpPr>
              <p:nvPr/>
            </p:nvSpPr>
            <p:spPr>
              <a:xfrm>
                <a:off x="6842826" y="4885895"/>
                <a:ext cx="2729786" cy="276999"/>
              </a:xfrm>
              <a:prstGeom prst="rect">
                <a:avLst/>
              </a:prstGeom>
              <a:blipFill>
                <a:blip r:embed="rId6"/>
                <a:stretch>
                  <a:fillRect t="-2174" b="-34783"/>
                </a:stretch>
              </a:blipFill>
            </p:spPr>
            <p:txBody>
              <a:bodyPr/>
              <a:lstStyle/>
              <a:p>
                <a:r>
                  <a:rPr lang="zh-CN" altLang="en-US">
                    <a:noFill/>
                  </a:rPr>
                  <a:t> </a:t>
                </a:r>
              </a:p>
            </p:txBody>
          </p:sp>
        </mc:Fallback>
      </mc:AlternateContent>
      <p:pic>
        <p:nvPicPr>
          <p:cNvPr id="24" name="Picture 23">
            <a:extLst>
              <a:ext uri="{FF2B5EF4-FFF2-40B4-BE49-F238E27FC236}">
                <a16:creationId xmlns:a16="http://schemas.microsoft.com/office/drawing/2014/main" id="{7B291151-A97A-7044-3910-8CB91CE5CCEB}"/>
              </a:ext>
            </a:extLst>
          </p:cNvPr>
          <p:cNvPicPr>
            <a:picLocks noChangeAspect="1"/>
          </p:cNvPicPr>
          <p:nvPr/>
        </p:nvPicPr>
        <p:blipFill>
          <a:blip r:embed="rId7"/>
          <a:stretch>
            <a:fillRect/>
          </a:stretch>
        </p:blipFill>
        <p:spPr>
          <a:xfrm>
            <a:off x="6840962" y="5457648"/>
            <a:ext cx="2699853" cy="582089"/>
          </a:xfrm>
          <a:prstGeom prst="rect">
            <a:avLst/>
          </a:prstGeom>
        </p:spPr>
      </p:pic>
      <p:sp>
        <p:nvSpPr>
          <p:cNvPr id="26" name="TextBox 25">
            <a:extLst>
              <a:ext uri="{FF2B5EF4-FFF2-40B4-BE49-F238E27FC236}">
                <a16:creationId xmlns:a16="http://schemas.microsoft.com/office/drawing/2014/main" id="{504F1E74-C9B3-88E6-B7D2-24424806258B}"/>
              </a:ext>
            </a:extLst>
          </p:cNvPr>
          <p:cNvSpPr txBox="1"/>
          <p:nvPr/>
        </p:nvSpPr>
        <p:spPr>
          <a:xfrm>
            <a:off x="9540815" y="5539390"/>
            <a:ext cx="2493283" cy="369332"/>
          </a:xfrm>
          <a:prstGeom prst="rect">
            <a:avLst/>
          </a:prstGeom>
          <a:noFill/>
        </p:spPr>
        <p:txBody>
          <a:bodyPr wrap="square">
            <a:spAutoFit/>
          </a:bodyPr>
          <a:lstStyle/>
          <a:p>
            <a:r>
              <a:rPr lang="en-US" altLang="zh-CN" dirty="0">
                <a:solidFill>
                  <a:schemeClr val="bg1">
                    <a:lumMod val="65000"/>
                  </a:schemeClr>
                </a:solidFill>
              </a:rPr>
              <a:t>- </a:t>
            </a:r>
            <a:r>
              <a:rPr lang="zh-CN" altLang="en-US" dirty="0">
                <a:solidFill>
                  <a:schemeClr val="bg1">
                    <a:lumMod val="65000"/>
                  </a:schemeClr>
                </a:solidFill>
              </a:rPr>
              <a:t>Pythagorean theorem</a:t>
            </a:r>
          </a:p>
        </p:txBody>
      </p:sp>
      <p:cxnSp>
        <p:nvCxnSpPr>
          <p:cNvPr id="5" name="Straight Connector 4">
            <a:extLst>
              <a:ext uri="{FF2B5EF4-FFF2-40B4-BE49-F238E27FC236}">
                <a16:creationId xmlns:a16="http://schemas.microsoft.com/office/drawing/2014/main" id="{A874E23B-8A43-7E50-A101-5B3BEE26E3F5}"/>
              </a:ext>
            </a:extLst>
          </p:cNvPr>
          <p:cNvCxnSpPr>
            <a:cxnSpLocks/>
          </p:cNvCxnSpPr>
          <p:nvPr/>
        </p:nvCxnSpPr>
        <p:spPr>
          <a:xfrm flipV="1">
            <a:off x="1614488" y="3600450"/>
            <a:ext cx="2538412" cy="1619250"/>
          </a:xfrm>
          <a:prstGeom prst="line">
            <a:avLst/>
          </a:prstGeom>
          <a:ln w="38100">
            <a:solidFill>
              <a:srgbClr val="F8F8F8"/>
            </a:solidFill>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45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nodeType="afterEffect">
                                  <p:stCondLst>
                                    <p:cond delay="75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500"/>
                            </p:stCondLst>
                            <p:childTnLst>
                              <p:par>
                                <p:cTn id="21" presetID="10" presetClass="exit" presetSubtype="0" fill="hold" grpId="1" nodeType="afterEffect">
                                  <p:stCondLst>
                                    <p:cond delay="75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10" presetClass="exit" presetSubtype="0" fill="hold" grpId="1" nodeType="withEffect">
                                  <p:stCondLst>
                                    <p:cond delay="750"/>
                                  </p:stCondLst>
                                  <p:childTnLst>
                                    <p:animEffect transition="out" filter="fade">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12</a:t>
            </a:fld>
            <a:endParaRPr lang="de-CH" dirty="0"/>
          </a:p>
        </p:txBody>
      </p:sp>
      <p:pic>
        <p:nvPicPr>
          <p:cNvPr id="8" name="Picture 7">
            <a:extLst>
              <a:ext uri="{FF2B5EF4-FFF2-40B4-BE49-F238E27FC236}">
                <a16:creationId xmlns:a16="http://schemas.microsoft.com/office/drawing/2014/main" id="{8838A658-CA4B-B1CA-4DD3-3B1E3C553BB8}"/>
              </a:ext>
            </a:extLst>
          </p:cNvPr>
          <p:cNvPicPr>
            <a:picLocks noChangeAspect="1"/>
          </p:cNvPicPr>
          <p:nvPr/>
        </p:nvPicPr>
        <p:blipFill>
          <a:blip r:embed="rId3"/>
          <a:stretch>
            <a:fillRect/>
          </a:stretch>
        </p:blipFill>
        <p:spPr>
          <a:xfrm>
            <a:off x="2568923" y="5595165"/>
            <a:ext cx="1732340" cy="333067"/>
          </a:xfrm>
          <a:prstGeom prst="rect">
            <a:avLst/>
          </a:prstGeom>
        </p:spPr>
      </p:pic>
      <p:pic>
        <p:nvPicPr>
          <p:cNvPr id="7" name="Picture 6">
            <a:extLst>
              <a:ext uri="{FF2B5EF4-FFF2-40B4-BE49-F238E27FC236}">
                <a16:creationId xmlns:a16="http://schemas.microsoft.com/office/drawing/2014/main" id="{149DDA5D-43FB-C8BD-A819-FB02A5A3ED8E}"/>
              </a:ext>
            </a:extLst>
          </p:cNvPr>
          <p:cNvPicPr>
            <a:picLocks noChangeAspect="1"/>
          </p:cNvPicPr>
          <p:nvPr/>
        </p:nvPicPr>
        <p:blipFill rotWithShape="1">
          <a:blip r:embed="rId4"/>
          <a:srcRect r="51880" b="12422"/>
          <a:stretch/>
        </p:blipFill>
        <p:spPr>
          <a:xfrm>
            <a:off x="1309368" y="2574219"/>
            <a:ext cx="4576527" cy="2748580"/>
          </a:xfrm>
          <a:prstGeom prst="rect">
            <a:avLst/>
          </a:prstGeom>
        </p:spPr>
      </p:pic>
      <p:sp>
        <p:nvSpPr>
          <p:cNvPr id="12" name="TextBox 11">
            <a:extLst>
              <a:ext uri="{FF2B5EF4-FFF2-40B4-BE49-F238E27FC236}">
                <a16:creationId xmlns:a16="http://schemas.microsoft.com/office/drawing/2014/main" id="{7AD152FC-9463-24C6-9086-37E51899EC18}"/>
              </a:ext>
            </a:extLst>
          </p:cNvPr>
          <p:cNvSpPr txBox="1"/>
          <p:nvPr/>
        </p:nvSpPr>
        <p:spPr>
          <a:xfrm>
            <a:off x="775453" y="1443423"/>
            <a:ext cx="9912173" cy="830997"/>
          </a:xfrm>
          <a:prstGeom prst="rect">
            <a:avLst/>
          </a:prstGeom>
          <a:noFill/>
        </p:spPr>
        <p:txBody>
          <a:bodyPr wrap="square" rtlCol="0">
            <a:spAutoFit/>
          </a:bodyPr>
          <a:lstStyle/>
          <a:p>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Single-qubit state visualization:</a:t>
            </a:r>
            <a:r>
              <a:rPr lang="zh-CN" altLang="en-US"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 </a:t>
            </a:r>
            <a:endPar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endParaRPr>
          </a:p>
          <a:p>
            <a:pPr algn="ctr"/>
            <a:r>
              <a:rPr lang="en-US" altLang="zh-CN" sz="2400" dirty="0">
                <a:latin typeface="Avenir Next LT Pro Demi" panose="020B0704020202020204" pitchFamily="34" charset="0"/>
                <a:ea typeface="Roboto" panose="02000000000000000000" pitchFamily="2" charset="0"/>
                <a:cs typeface="Roboto" panose="02000000000000000000" pitchFamily="2" charset="0"/>
              </a:rPr>
              <a:t>Step 1: visualize and explain </a:t>
            </a:r>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measured probability</a:t>
            </a:r>
          </a:p>
        </p:txBody>
      </p:sp>
      <p:sp>
        <p:nvSpPr>
          <p:cNvPr id="2" name="文本框 6">
            <a:extLst>
              <a:ext uri="{FF2B5EF4-FFF2-40B4-BE49-F238E27FC236}">
                <a16:creationId xmlns:a16="http://schemas.microsoft.com/office/drawing/2014/main" id="{658E21E7-28CF-0D38-6D5A-24AF7DCA8178}"/>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VENUS</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For measured probability visualization</a:t>
            </a:r>
            <a:endParaRPr lang="en-US" altLang="zh-CN" sz="2400" b="1" dirty="0">
              <a:solidFill>
                <a:schemeClr val="accent1">
                  <a:lumMod val="40000"/>
                  <a:lumOff val="60000"/>
                </a:schemeClr>
              </a:solidFill>
              <a:latin typeface="Avenir Next LT Pro Demi" panose="020B0704020202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651CC391-1A96-2340-C4B3-6D2D320A9903}"/>
              </a:ext>
            </a:extLst>
          </p:cNvPr>
          <p:cNvSpPr/>
          <p:nvPr/>
        </p:nvSpPr>
        <p:spPr>
          <a:xfrm rot="10800000" flipH="1">
            <a:off x="5116705" y="6364941"/>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F2A9E8C5-828F-39C9-396E-91151AC758A1}"/>
              </a:ext>
            </a:extLst>
          </p:cNvPr>
          <p:cNvSpPr/>
          <p:nvPr/>
        </p:nvSpPr>
        <p:spPr>
          <a:xfrm rot="10800000" flipH="1">
            <a:off x="6642267" y="62453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55C37DD6-FA3F-A00A-39D6-A7CE7B4F11B3}"/>
              </a:ext>
            </a:extLst>
          </p:cNvPr>
          <p:cNvSpPr/>
          <p:nvPr/>
        </p:nvSpPr>
        <p:spPr>
          <a:xfrm rot="10800000" flipH="1">
            <a:off x="6735304" y="63413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Oval 19">
            <a:extLst>
              <a:ext uri="{FF2B5EF4-FFF2-40B4-BE49-F238E27FC236}">
                <a16:creationId xmlns:a16="http://schemas.microsoft.com/office/drawing/2014/main" id="{5E35BFC5-B15C-0271-F936-D8F2EFD54330}"/>
              </a:ext>
            </a:extLst>
          </p:cNvPr>
          <p:cNvSpPr/>
          <p:nvPr/>
        </p:nvSpPr>
        <p:spPr>
          <a:xfrm rot="10800000" flipH="1">
            <a:off x="4825655" y="61711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Oval 20">
            <a:extLst>
              <a:ext uri="{FF2B5EF4-FFF2-40B4-BE49-F238E27FC236}">
                <a16:creationId xmlns:a16="http://schemas.microsoft.com/office/drawing/2014/main" id="{84628397-F8BF-687C-BEEC-35969039DE50}"/>
              </a:ext>
            </a:extLst>
          </p:cNvPr>
          <p:cNvSpPr/>
          <p:nvPr/>
        </p:nvSpPr>
        <p:spPr>
          <a:xfrm rot="10800000" flipH="1">
            <a:off x="4952464" y="63009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a:extLst>
              <a:ext uri="{FF2B5EF4-FFF2-40B4-BE49-F238E27FC236}">
                <a16:creationId xmlns:a16="http://schemas.microsoft.com/office/drawing/2014/main" id="{46857307-0D68-4644-3B95-F66B259A5970}"/>
              </a:ext>
            </a:extLst>
          </p:cNvPr>
          <p:cNvSpPr txBox="1"/>
          <p:nvPr/>
        </p:nvSpPr>
        <p:spPr>
          <a:xfrm>
            <a:off x="3621097" y="6618196"/>
            <a:ext cx="2868776"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superposition</a:t>
            </a:r>
            <a:endParaRPr lang="zh-CN" altLang="en-US" sz="1200" dirty="0">
              <a:solidFill>
                <a:schemeClr val="accent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D317502-71DA-1E8E-045C-427F61B14E5C}"/>
              </a:ext>
            </a:extLst>
          </p:cNvPr>
          <p:cNvPicPr>
            <a:picLocks noChangeAspect="1"/>
          </p:cNvPicPr>
          <p:nvPr/>
        </p:nvPicPr>
        <p:blipFill rotWithShape="1">
          <a:blip r:embed="rId5"/>
          <a:srcRect l="66662" t="34918" b="31123"/>
          <a:stretch/>
        </p:blipFill>
        <p:spPr>
          <a:xfrm>
            <a:off x="6308539" y="3158072"/>
            <a:ext cx="4574093" cy="1797061"/>
          </a:xfrm>
          <a:prstGeom prst="rect">
            <a:avLst/>
          </a:prstGeom>
        </p:spPr>
      </p:pic>
      <p:sp>
        <p:nvSpPr>
          <p:cNvPr id="6" name="Rectangle 5">
            <a:extLst>
              <a:ext uri="{FF2B5EF4-FFF2-40B4-BE49-F238E27FC236}">
                <a16:creationId xmlns:a16="http://schemas.microsoft.com/office/drawing/2014/main" id="{92FAC241-AEA1-1DC7-9F48-0AF0B03B1A25}"/>
              </a:ext>
            </a:extLst>
          </p:cNvPr>
          <p:cNvSpPr/>
          <p:nvPr/>
        </p:nvSpPr>
        <p:spPr>
          <a:xfrm>
            <a:off x="6554824" y="4124152"/>
            <a:ext cx="3891119" cy="379929"/>
          </a:xfrm>
          <a:prstGeom prst="rect">
            <a:avLst/>
          </a:prstGeom>
          <a:solidFill>
            <a:srgbClr val="DF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831626-9FBE-D86E-8180-04618A27B6B9}"/>
                  </a:ext>
                </a:extLst>
              </p:cNvPr>
              <p:cNvSpPr txBox="1"/>
              <p:nvPr/>
            </p:nvSpPr>
            <p:spPr>
              <a:xfrm>
                <a:off x="6886476" y="3948509"/>
                <a:ext cx="3425168" cy="8762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dirty="0" smtClean="0">
                              <a:latin typeface="Cambria Math" panose="02040503050406030204" pitchFamily="18" charset="0"/>
                              <a:cs typeface="Times New Roman" panose="02020603050405020304" pitchFamily="18" charset="0"/>
                            </a:rPr>
                          </m:ctrlPr>
                        </m:funcPr>
                        <m:fName>
                          <m:r>
                            <m:rPr>
                              <m:sty m:val="p"/>
                            </m:rPr>
                            <a:rPr lang="en-US" altLang="zh-CN" sz="2400" i="0" dirty="0" smtClean="0">
                              <a:latin typeface="Cambria Math" panose="02040503050406030204" pitchFamily="18" charset="0"/>
                              <a:cs typeface="Times New Roman" panose="02020603050405020304" pitchFamily="18" charset="0"/>
                            </a:rPr>
                            <m:t>Pr</m:t>
                          </m:r>
                        </m:fName>
                        <m:e>
                          <m:r>
                            <a:rPr lang="en-US" altLang="zh-CN" sz="2400" b="0" i="1" dirty="0" smtClean="0">
                              <a:solidFill>
                                <a:schemeClr val="accent1">
                                  <a:lumMod val="75000"/>
                                </a:schemeClr>
                              </a:solidFill>
                              <a:latin typeface="Cambria Math" panose="02040503050406030204" pitchFamily="18" charset="0"/>
                              <a:cs typeface="Times New Roman" panose="02020603050405020304" pitchFamily="18" charset="0"/>
                            </a:rPr>
                            <m:t>|0⟩</m:t>
                          </m:r>
                        </m:e>
                      </m:func>
                      <m:r>
                        <a:rPr lang="en-US" altLang="zh-CN" sz="2400" b="0" i="1" dirty="0" smtClean="0">
                          <a:latin typeface="Cambria Math" panose="02040503050406030204" pitchFamily="18" charset="0"/>
                          <a:cs typeface="Times New Roman" panose="02020603050405020304" pitchFamily="18" charset="0"/>
                        </a:rPr>
                        <m:t>=</m:t>
                      </m:r>
                      <m:f>
                        <m:fPr>
                          <m:ctrlPr>
                            <a:rPr lang="en-US" altLang="zh-CN" sz="2400" b="0" i="1" dirty="0" smtClean="0">
                              <a:latin typeface="Cambria Math" panose="02040503050406030204" pitchFamily="18" charset="0"/>
                              <a:cs typeface="Times New Roman" panose="02020603050405020304" pitchFamily="18" charset="0"/>
                            </a:rPr>
                          </m:ctrlPr>
                        </m:fPr>
                        <m:num>
                          <m:r>
                            <m:rPr>
                              <m:sty m:val="p"/>
                            </m:rPr>
                            <a:rPr lang="en-US" altLang="zh-CN" sz="2400" i="1" dirty="0">
                              <a:latin typeface="Cambria Math" panose="02040503050406030204" pitchFamily="18" charset="0"/>
                              <a:cs typeface="Times New Roman" panose="02020603050405020304" pitchFamily="18" charset="0"/>
                            </a:rPr>
                            <m:t>π</m:t>
                          </m:r>
                        </m:num>
                        <m:den>
                          <m:r>
                            <a:rPr lang="en-US" altLang="zh-CN" sz="2400" b="0" i="1" dirty="0" smtClean="0">
                              <a:latin typeface="Cambria Math" panose="02040503050406030204" pitchFamily="18" charset="0"/>
                              <a:cs typeface="Times New Roman" panose="02020603050405020304" pitchFamily="18" charset="0"/>
                            </a:rPr>
                            <m:t>8</m:t>
                          </m:r>
                        </m:den>
                      </m:f>
                      <m:r>
                        <a:rPr lang="en-US" altLang="zh-CN" sz="24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0" i="1" dirty="0" smtClean="0">
                              <a:latin typeface="Cambria Math" panose="02040503050406030204" pitchFamily="18" charset="0"/>
                              <a:ea typeface="Cambria Math" panose="02040503050406030204" pitchFamily="18" charset="0"/>
                              <a:cs typeface="Times New Roman" panose="02020603050405020304" pitchFamily="18" charset="0"/>
                            </a:rPr>
                            <m:t>𝑆</m:t>
                          </m:r>
                        </m:e>
                        <m:sub>
                          <m:r>
                            <a:rPr lang="en-US" altLang="zh-CN" sz="2400" b="0" i="1" dirty="0" smtClean="0">
                              <a:latin typeface="Cambria Math" panose="02040503050406030204" pitchFamily="18" charset="0"/>
                              <a:ea typeface="Cambria Math" panose="02040503050406030204" pitchFamily="18" charset="0"/>
                              <a:cs typeface="Times New Roman" panose="02020603050405020304" pitchFamily="18" charset="0"/>
                            </a:rPr>
                            <m:t>𝑠𝑒𝑚𝑖𝑐𝑖𝑟𝑐𝑙𝑒</m:t>
                          </m:r>
                        </m:sub>
                      </m:sSub>
                    </m:oMath>
                  </m:oMathPara>
                </a14:m>
                <a:endParaRPr lang="en-US" altLang="zh-CN" sz="2400" b="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DF831626-9FBE-D86E-8180-04618A27B6B9}"/>
                  </a:ext>
                </a:extLst>
              </p:cNvPr>
              <p:cNvSpPr txBox="1">
                <a:spLocks noRot="1" noChangeAspect="1" noMove="1" noResize="1" noEditPoints="1" noAdjustHandles="1" noChangeArrowheads="1" noChangeShapeType="1" noTextEdit="1"/>
              </p:cNvSpPr>
              <p:nvPr/>
            </p:nvSpPr>
            <p:spPr>
              <a:xfrm>
                <a:off x="6886476" y="3948509"/>
                <a:ext cx="3425168" cy="876202"/>
              </a:xfrm>
              <a:prstGeom prst="rect">
                <a:avLst/>
              </a:prstGeom>
              <a:blipFill>
                <a:blip r:embed="rId6"/>
                <a:stretch>
                  <a:fillRect/>
                </a:stretch>
              </a:blipFill>
            </p:spPr>
            <p:txBody>
              <a:bodyPr/>
              <a:lstStyle/>
              <a:p>
                <a:r>
                  <a:rPr lang="zh-CN" altLang="en-US">
                    <a:noFill/>
                  </a:rPr>
                  <a:t> </a:t>
                </a:r>
              </a:p>
            </p:txBody>
          </p:sp>
        </mc:Fallback>
      </mc:AlternateContent>
      <p:sp>
        <p:nvSpPr>
          <p:cNvPr id="18" name="Block Arc 17">
            <a:extLst>
              <a:ext uri="{FF2B5EF4-FFF2-40B4-BE49-F238E27FC236}">
                <a16:creationId xmlns:a16="http://schemas.microsoft.com/office/drawing/2014/main" id="{35913120-80F1-A8F2-3EFC-5BE9E5558AFE}"/>
              </a:ext>
            </a:extLst>
          </p:cNvPr>
          <p:cNvSpPr/>
          <p:nvPr/>
        </p:nvSpPr>
        <p:spPr>
          <a:xfrm rot="19608973">
            <a:off x="1373420" y="2924869"/>
            <a:ext cx="2980129" cy="2926739"/>
          </a:xfrm>
          <a:prstGeom prst="blockArc">
            <a:avLst>
              <a:gd name="adj1" fmla="val 10725451"/>
              <a:gd name="adj2" fmla="val 85583"/>
              <a:gd name="adj3" fmla="val 48390"/>
            </a:avLst>
          </a:prstGeom>
          <a:solidFill>
            <a:srgbClr val="FFFFFF">
              <a:alpha val="38824"/>
            </a:srgbClr>
          </a:solidFill>
          <a:ln w="38100">
            <a:solidFill>
              <a:srgbClr val="FEFEFE"/>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Block Arc 18">
            <a:extLst>
              <a:ext uri="{FF2B5EF4-FFF2-40B4-BE49-F238E27FC236}">
                <a16:creationId xmlns:a16="http://schemas.microsoft.com/office/drawing/2014/main" id="{C9D00DDC-CB19-AAAE-02EF-9387650C2CFE}"/>
              </a:ext>
            </a:extLst>
          </p:cNvPr>
          <p:cNvSpPr/>
          <p:nvPr/>
        </p:nvSpPr>
        <p:spPr>
          <a:xfrm rot="3467300">
            <a:off x="3730075" y="3436750"/>
            <a:ext cx="1927641" cy="1920137"/>
          </a:xfrm>
          <a:prstGeom prst="blockArc">
            <a:avLst>
              <a:gd name="adj1" fmla="val 10725451"/>
              <a:gd name="adj2" fmla="val 85583"/>
              <a:gd name="adj3" fmla="val 48390"/>
            </a:avLst>
          </a:prstGeom>
          <a:solidFill>
            <a:srgbClr val="FFFFFF">
              <a:alpha val="38824"/>
            </a:srgbClr>
          </a:solidFill>
          <a:ln w="38100">
            <a:solidFill>
              <a:srgbClr val="FEFEFE"/>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8067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xit" presetSubtype="0" fill="hold" grpId="1" nodeType="afterEffect">
                                  <p:stCondLst>
                                    <p:cond delay="75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par>
                                <p:cTn id="15" presetID="10" presetClass="exit" presetSubtype="0" fill="hold" grpId="1" nodeType="withEffect">
                                  <p:stCondLst>
                                    <p:cond delay="75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6">
            <a:extLst>
              <a:ext uri="{FF2B5EF4-FFF2-40B4-BE49-F238E27FC236}">
                <a16:creationId xmlns:a16="http://schemas.microsoft.com/office/drawing/2014/main" id="{EED4CA69-9AF3-4522-5EE2-B5B67A024CC2}"/>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Quantum Entanglement</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Visualization for quantum state with over 1 qubit</a:t>
            </a:r>
          </a:p>
        </p:txBody>
      </p:sp>
      <p:pic>
        <p:nvPicPr>
          <p:cNvPr id="1030" name="Picture 6" descr="Quantum Physics &amp; Entanglement (Illustration)">
            <a:extLst>
              <a:ext uri="{FF2B5EF4-FFF2-40B4-BE49-F238E27FC236}">
                <a16:creationId xmlns:a16="http://schemas.microsoft.com/office/drawing/2014/main" id="{07D0AADC-7CD3-4757-AD15-9D84E3B25A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90"/>
          <a:stretch/>
        </p:blipFill>
        <p:spPr bwMode="auto">
          <a:xfrm>
            <a:off x="0" y="1363386"/>
            <a:ext cx="12192000" cy="549461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FDE0B870-4D33-799D-18D1-868C75641770}"/>
              </a:ext>
            </a:extLst>
          </p:cNvPr>
          <p:cNvSpPr/>
          <p:nvPr/>
        </p:nvSpPr>
        <p:spPr>
          <a:xfrm>
            <a:off x="-16874" y="4769744"/>
            <a:ext cx="12222210" cy="1662098"/>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a:extLst>
              <a:ext uri="{FF2B5EF4-FFF2-40B4-BE49-F238E27FC236}">
                <a16:creationId xmlns:a16="http://schemas.microsoft.com/office/drawing/2014/main" id="{FC709EFA-BBD7-471C-3A1A-9DC7A0FAF670}"/>
              </a:ext>
            </a:extLst>
          </p:cNvPr>
          <p:cNvSpPr txBox="1"/>
          <p:nvPr/>
        </p:nvSpPr>
        <p:spPr>
          <a:xfrm>
            <a:off x="294027" y="5046822"/>
            <a:ext cx="11666107" cy="1508105"/>
          </a:xfrm>
          <a:prstGeom prst="rect">
            <a:avLst/>
          </a:prstGeom>
          <a:noFill/>
        </p:spPr>
        <p:txBody>
          <a:bodyPr wrap="square" rtlCol="0">
            <a:spAutoFit/>
          </a:bodyPr>
          <a:lstStyle/>
          <a:p>
            <a:pPr algn="ctr"/>
            <a:r>
              <a:rPr lang="en-US" altLang="zh-CN" sz="40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Quantum entanglement</a:t>
            </a:r>
            <a:endParaRPr lang="en-US" altLang="zh-CN" sz="3200" dirty="0">
              <a:solidFill>
                <a:schemeClr val="bg1"/>
              </a:solidFill>
              <a:latin typeface="Avenir Next LT Pro Demi" panose="020B0704020202020204" pitchFamily="34" charset="0"/>
              <a:ea typeface="Roboto" panose="02000000000000000000" pitchFamily="2" charset="0"/>
              <a:cs typeface="Roboto" panose="02000000000000000000" pitchFamily="2" charset="0"/>
            </a:endParaRPr>
          </a:p>
          <a:p>
            <a:pPr algn="ctr"/>
            <a:r>
              <a:rPr lang="en-US" altLang="zh-CN" sz="28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One qubit can be impacted by the other entangled qubit directly</a:t>
            </a:r>
          </a:p>
          <a:p>
            <a:endParaRPr lang="en-US" altLang="zh-CN" sz="2400" dirty="0">
              <a:solidFill>
                <a:schemeClr val="bg1"/>
              </a:solidFill>
              <a:latin typeface="Avenir Next LT Pro Demi" panose="020B070402020202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33089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4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40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ring theory. Physical processes and quantum theory. Quantum entanglement.  An abstract computer generated modern fractal design on dark background. A  Stock Photo - Alamy">
            <a:extLst>
              <a:ext uri="{FF2B5EF4-FFF2-40B4-BE49-F238E27FC236}">
                <a16:creationId xmlns:a16="http://schemas.microsoft.com/office/drawing/2014/main" id="{4DBB08AF-1FDD-0271-24CE-1B064AA25A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93"/>
          <a:stretch/>
        </p:blipFill>
        <p:spPr bwMode="auto">
          <a:xfrm>
            <a:off x="4587903" y="1376412"/>
            <a:ext cx="7604096" cy="58460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86F43AA9-BAD7-46FA-B2F4-C528A8411352}" type="slidenum">
              <a:rPr lang="de-CH" smtClean="0"/>
              <a:pPr/>
              <a:t>14</a:t>
            </a:fld>
            <a:endParaRPr lang="de-CH" dirty="0"/>
          </a:p>
        </p:txBody>
      </p:sp>
      <p:sp>
        <p:nvSpPr>
          <p:cNvPr id="21" name="文本框 6">
            <a:extLst>
              <a:ext uri="{FF2B5EF4-FFF2-40B4-BE49-F238E27FC236}">
                <a16:creationId xmlns:a16="http://schemas.microsoft.com/office/drawing/2014/main" id="{EED4CA69-9AF3-4522-5EE2-B5B67A024CC2}"/>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Motivation</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Visualization for multi-qubit state</a:t>
            </a:r>
          </a:p>
        </p:txBody>
      </p:sp>
      <p:sp>
        <p:nvSpPr>
          <p:cNvPr id="8" name="Rectangle 7">
            <a:extLst>
              <a:ext uri="{FF2B5EF4-FFF2-40B4-BE49-F238E27FC236}">
                <a16:creationId xmlns:a16="http://schemas.microsoft.com/office/drawing/2014/main" id="{8FDA82DF-0078-FED4-DE00-9F0870D03595}"/>
              </a:ext>
            </a:extLst>
          </p:cNvPr>
          <p:cNvSpPr/>
          <p:nvPr/>
        </p:nvSpPr>
        <p:spPr>
          <a:xfrm>
            <a:off x="37558" y="3285276"/>
            <a:ext cx="6368995" cy="2792717"/>
          </a:xfrm>
          <a:prstGeom prst="rect">
            <a:avLst/>
          </a:prstGeom>
          <a:solidFill>
            <a:srgbClr val="000000">
              <a:alpha val="67059"/>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700" dirty="0"/>
          </a:p>
        </p:txBody>
      </p:sp>
      <p:sp>
        <p:nvSpPr>
          <p:cNvPr id="9" name="TextBox 8">
            <a:extLst>
              <a:ext uri="{FF2B5EF4-FFF2-40B4-BE49-F238E27FC236}">
                <a16:creationId xmlns:a16="http://schemas.microsoft.com/office/drawing/2014/main" id="{46A4679C-D17E-3860-1525-C8DEB6C72AD1}"/>
              </a:ext>
            </a:extLst>
          </p:cNvPr>
          <p:cNvSpPr txBox="1"/>
          <p:nvPr/>
        </p:nvSpPr>
        <p:spPr>
          <a:xfrm>
            <a:off x="205812" y="3542596"/>
            <a:ext cx="5890188" cy="2062103"/>
          </a:xfrm>
          <a:prstGeom prst="rect">
            <a:avLst/>
          </a:prstGeom>
          <a:noFill/>
        </p:spPr>
        <p:txBody>
          <a:bodyPr wrap="square" rtlCol="0">
            <a:spAutoFit/>
          </a:bodyPr>
          <a:lstStyle/>
          <a:p>
            <a:r>
              <a:rPr lang="en-US" altLang="zh-CN" sz="24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It is important to visualize the quantum state with </a:t>
            </a:r>
            <a:r>
              <a:rPr lang="en-US" altLang="zh-CN" sz="3200" dirty="0">
                <a:solidFill>
                  <a:schemeClr val="accent6">
                    <a:lumMod val="60000"/>
                    <a:lumOff val="40000"/>
                  </a:schemeClr>
                </a:solidFill>
                <a:latin typeface="Avenir Next LT Pro Demi" panose="020B0704020202020204" pitchFamily="34" charset="0"/>
                <a:ea typeface="Roboto" panose="02000000000000000000" pitchFamily="2" charset="0"/>
                <a:cs typeface="Roboto" panose="02000000000000000000" pitchFamily="2" charset="0"/>
              </a:rPr>
              <a:t>more than one qubit</a:t>
            </a:r>
          </a:p>
          <a:p>
            <a:endParaRPr lang="en-US" altLang="zh-CN" sz="2400" dirty="0">
              <a:solidFill>
                <a:schemeClr val="bg1"/>
              </a:solidFill>
              <a:latin typeface="Avenir Next LT Pro Demi" panose="020B0704020202020204" pitchFamily="34" charset="0"/>
              <a:ea typeface="Roboto" panose="02000000000000000000" pitchFamily="2" charset="0"/>
              <a:cs typeface="Roboto" panose="02000000000000000000" pitchFamily="2" charset="0"/>
            </a:endParaRPr>
          </a:p>
          <a:p>
            <a:r>
              <a:rPr lang="en-US" altLang="zh-CN" sz="24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which is the basic requirement for quantum entanglements</a:t>
            </a:r>
          </a:p>
        </p:txBody>
      </p:sp>
      <p:grpSp>
        <p:nvGrpSpPr>
          <p:cNvPr id="15" name="Group 14">
            <a:extLst>
              <a:ext uri="{FF2B5EF4-FFF2-40B4-BE49-F238E27FC236}">
                <a16:creationId xmlns:a16="http://schemas.microsoft.com/office/drawing/2014/main" id="{B7D5E842-CBC2-6128-BE04-C705588E9947}"/>
              </a:ext>
            </a:extLst>
          </p:cNvPr>
          <p:cNvGrpSpPr/>
          <p:nvPr/>
        </p:nvGrpSpPr>
        <p:grpSpPr>
          <a:xfrm flipH="1">
            <a:off x="4825655" y="6253327"/>
            <a:ext cx="2153860" cy="459662"/>
            <a:chOff x="4825655" y="6171173"/>
            <a:chExt cx="2153860" cy="459662"/>
          </a:xfrm>
        </p:grpSpPr>
        <p:sp>
          <p:nvSpPr>
            <p:cNvPr id="10" name="Rectangle 9">
              <a:extLst>
                <a:ext uri="{FF2B5EF4-FFF2-40B4-BE49-F238E27FC236}">
                  <a16:creationId xmlns:a16="http://schemas.microsoft.com/office/drawing/2014/main" id="{2CB77ACA-3036-3D9F-CFD3-AB96B4EE966C}"/>
                </a:ext>
              </a:extLst>
            </p:cNvPr>
            <p:cNvSpPr/>
            <p:nvPr/>
          </p:nvSpPr>
          <p:spPr>
            <a:xfrm rot="10800000" flipH="1">
              <a:off x="5151381" y="636063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a:extLst>
                <a:ext uri="{FF2B5EF4-FFF2-40B4-BE49-F238E27FC236}">
                  <a16:creationId xmlns:a16="http://schemas.microsoft.com/office/drawing/2014/main" id="{9D53E37F-3B38-9D99-9774-4E1563E60FA8}"/>
                </a:ext>
              </a:extLst>
            </p:cNvPr>
            <p:cNvSpPr/>
            <p:nvPr/>
          </p:nvSpPr>
          <p:spPr>
            <a:xfrm rot="10800000" flipH="1">
              <a:off x="6642267" y="62453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99021A30-E5E5-72BD-7811-6789335A8F73}"/>
                </a:ext>
              </a:extLst>
            </p:cNvPr>
            <p:cNvSpPr/>
            <p:nvPr/>
          </p:nvSpPr>
          <p:spPr>
            <a:xfrm rot="10800000" flipH="1">
              <a:off x="6735304" y="63413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2A411A9E-BE49-CE13-7619-ECDAACDA0A8A}"/>
                </a:ext>
              </a:extLst>
            </p:cNvPr>
            <p:cNvSpPr/>
            <p:nvPr/>
          </p:nvSpPr>
          <p:spPr>
            <a:xfrm rot="10800000" flipH="1">
              <a:off x="4825655" y="61711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37234ED1-E5A9-A57E-FA4E-8A75C8FC83DE}"/>
                </a:ext>
              </a:extLst>
            </p:cNvPr>
            <p:cNvSpPr/>
            <p:nvPr/>
          </p:nvSpPr>
          <p:spPr>
            <a:xfrm rot="10800000" flipH="1">
              <a:off x="4952464" y="63009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5">
            <a:extLst>
              <a:ext uri="{FF2B5EF4-FFF2-40B4-BE49-F238E27FC236}">
                <a16:creationId xmlns:a16="http://schemas.microsoft.com/office/drawing/2014/main" id="{5547AADB-52F9-9340-018B-A598EFD93A70}"/>
              </a:ext>
            </a:extLst>
          </p:cNvPr>
          <p:cNvSpPr txBox="1"/>
          <p:nvPr/>
        </p:nvSpPr>
        <p:spPr>
          <a:xfrm>
            <a:off x="4162290" y="6653756"/>
            <a:ext cx="1786390" cy="276999"/>
          </a:xfrm>
          <a:prstGeom prst="rect">
            <a:avLst/>
          </a:prstGeom>
          <a:noFill/>
        </p:spPr>
        <p:txBody>
          <a:bodyPr wrap="square" rtlCol="0">
            <a:spAutoFit/>
          </a:bodyPr>
          <a:lstStyle/>
          <a:p>
            <a:pPr algn="ctr"/>
            <a:r>
              <a:rPr lang="en-US" altLang="zh-CN" sz="1200" dirty="0">
                <a:solidFill>
                  <a:schemeClr val="bg2">
                    <a:lumMod val="90000"/>
                  </a:schemeClr>
                </a:solidFill>
                <a:latin typeface="Arial" panose="020B0604020202020204" pitchFamily="34" charset="0"/>
                <a:cs typeface="Arial" panose="020B0604020202020204" pitchFamily="34" charset="0"/>
              </a:rPr>
              <a:t>Quantum superposition</a:t>
            </a:r>
            <a:endParaRPr lang="zh-CN" altLang="en-US" sz="1200" dirty="0">
              <a:solidFill>
                <a:schemeClr val="bg2">
                  <a:lumMod val="9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887F1FE-9D1A-84A7-11A7-E75D8684356E}"/>
              </a:ext>
            </a:extLst>
          </p:cNvPr>
          <p:cNvSpPr txBox="1"/>
          <p:nvPr/>
        </p:nvSpPr>
        <p:spPr>
          <a:xfrm>
            <a:off x="5846328" y="6653756"/>
            <a:ext cx="1786390"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entanglement</a:t>
            </a:r>
            <a:endParaRPr lang="zh-CN" altLang="en-US" sz="12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991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15</a:t>
            </a:fld>
            <a:endParaRPr lang="de-CH" dirty="0"/>
          </a:p>
        </p:txBody>
      </p:sp>
      <p:sp>
        <p:nvSpPr>
          <p:cNvPr id="21" name="文本框 6">
            <a:extLst>
              <a:ext uri="{FF2B5EF4-FFF2-40B4-BE49-F238E27FC236}">
                <a16:creationId xmlns:a16="http://schemas.microsoft.com/office/drawing/2014/main" id="{EED4CA69-9AF3-4522-5EE2-B5B67A024CC2}"/>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VENUS</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Visualization for two-qubit state</a:t>
            </a:r>
          </a:p>
        </p:txBody>
      </p:sp>
      <p:sp>
        <p:nvSpPr>
          <p:cNvPr id="6" name="TextBox 5">
            <a:extLst>
              <a:ext uri="{FF2B5EF4-FFF2-40B4-BE49-F238E27FC236}">
                <a16:creationId xmlns:a16="http://schemas.microsoft.com/office/drawing/2014/main" id="{05E4B46E-A6AB-AD78-C564-DFB733EC0271}"/>
              </a:ext>
            </a:extLst>
          </p:cNvPr>
          <p:cNvSpPr txBox="1"/>
          <p:nvPr/>
        </p:nvSpPr>
        <p:spPr>
          <a:xfrm>
            <a:off x="3800276" y="4655041"/>
            <a:ext cx="3504672" cy="523220"/>
          </a:xfrm>
          <a:prstGeom prst="rect">
            <a:avLst/>
          </a:prstGeom>
          <a:noFill/>
        </p:spPr>
        <p:txBody>
          <a:bodyPr wrap="square" rtlCol="0">
            <a:spAutoFit/>
          </a:bodyPr>
          <a:lstStyle/>
          <a:p>
            <a:pPr algn="ctr"/>
            <a:r>
              <a:rPr lang="en-US" altLang="zh-CN" sz="28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Two-qubit state</a:t>
            </a:r>
          </a:p>
        </p:txBody>
      </p:sp>
      <p:grpSp>
        <p:nvGrpSpPr>
          <p:cNvPr id="22" name="Group 21">
            <a:extLst>
              <a:ext uri="{FF2B5EF4-FFF2-40B4-BE49-F238E27FC236}">
                <a16:creationId xmlns:a16="http://schemas.microsoft.com/office/drawing/2014/main" id="{F9E566A1-3A63-97D4-FA6C-B7CCB82896C8}"/>
              </a:ext>
            </a:extLst>
          </p:cNvPr>
          <p:cNvGrpSpPr/>
          <p:nvPr/>
        </p:nvGrpSpPr>
        <p:grpSpPr>
          <a:xfrm flipH="1">
            <a:off x="4825655" y="6187287"/>
            <a:ext cx="2153860" cy="459662"/>
            <a:chOff x="4825655" y="6171173"/>
            <a:chExt cx="2153860" cy="459662"/>
          </a:xfrm>
        </p:grpSpPr>
        <p:sp>
          <p:nvSpPr>
            <p:cNvPr id="27" name="Rectangle 26">
              <a:extLst>
                <a:ext uri="{FF2B5EF4-FFF2-40B4-BE49-F238E27FC236}">
                  <a16:creationId xmlns:a16="http://schemas.microsoft.com/office/drawing/2014/main" id="{DA664607-7D1F-2713-F6E1-6F555EE6712E}"/>
                </a:ext>
              </a:extLst>
            </p:cNvPr>
            <p:cNvSpPr/>
            <p:nvPr/>
          </p:nvSpPr>
          <p:spPr>
            <a:xfrm rot="10800000" flipH="1">
              <a:off x="5151381" y="636063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Oval 27">
              <a:extLst>
                <a:ext uri="{FF2B5EF4-FFF2-40B4-BE49-F238E27FC236}">
                  <a16:creationId xmlns:a16="http://schemas.microsoft.com/office/drawing/2014/main" id="{68ABF7DE-D506-D7BC-C6C0-F2324A20214E}"/>
                </a:ext>
              </a:extLst>
            </p:cNvPr>
            <p:cNvSpPr/>
            <p:nvPr/>
          </p:nvSpPr>
          <p:spPr>
            <a:xfrm rot="10800000" flipH="1">
              <a:off x="6642267" y="62453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Oval 28">
              <a:extLst>
                <a:ext uri="{FF2B5EF4-FFF2-40B4-BE49-F238E27FC236}">
                  <a16:creationId xmlns:a16="http://schemas.microsoft.com/office/drawing/2014/main" id="{7DB979D1-DA32-A7EA-F51C-3D5603E00727}"/>
                </a:ext>
              </a:extLst>
            </p:cNvPr>
            <p:cNvSpPr/>
            <p:nvPr/>
          </p:nvSpPr>
          <p:spPr>
            <a:xfrm rot="10800000" flipH="1">
              <a:off x="6735304" y="63413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Oval 29">
              <a:extLst>
                <a:ext uri="{FF2B5EF4-FFF2-40B4-BE49-F238E27FC236}">
                  <a16:creationId xmlns:a16="http://schemas.microsoft.com/office/drawing/2014/main" id="{A2EDE597-5F4E-21BD-AFD7-F605BCB09554}"/>
                </a:ext>
              </a:extLst>
            </p:cNvPr>
            <p:cNvSpPr/>
            <p:nvPr/>
          </p:nvSpPr>
          <p:spPr>
            <a:xfrm rot="10800000" flipH="1">
              <a:off x="4825655" y="61711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val 30">
              <a:extLst>
                <a:ext uri="{FF2B5EF4-FFF2-40B4-BE49-F238E27FC236}">
                  <a16:creationId xmlns:a16="http://schemas.microsoft.com/office/drawing/2014/main" id="{DD0C67AD-C4FB-C5A9-C06A-0CE81B884E86}"/>
                </a:ext>
              </a:extLst>
            </p:cNvPr>
            <p:cNvSpPr/>
            <p:nvPr/>
          </p:nvSpPr>
          <p:spPr>
            <a:xfrm rot="10800000" flipH="1">
              <a:off x="4952464" y="63009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TextBox 31">
            <a:extLst>
              <a:ext uri="{FF2B5EF4-FFF2-40B4-BE49-F238E27FC236}">
                <a16:creationId xmlns:a16="http://schemas.microsoft.com/office/drawing/2014/main" id="{7064C048-20BA-3D81-225A-5EBF97038F40}"/>
              </a:ext>
            </a:extLst>
          </p:cNvPr>
          <p:cNvSpPr txBox="1"/>
          <p:nvPr/>
        </p:nvSpPr>
        <p:spPr>
          <a:xfrm>
            <a:off x="4162290" y="6608036"/>
            <a:ext cx="1786390" cy="276999"/>
          </a:xfrm>
          <a:prstGeom prst="rect">
            <a:avLst/>
          </a:prstGeom>
          <a:noFill/>
        </p:spPr>
        <p:txBody>
          <a:bodyPr wrap="square" rtlCol="0">
            <a:spAutoFit/>
          </a:bodyPr>
          <a:lstStyle/>
          <a:p>
            <a:pPr algn="ctr"/>
            <a:r>
              <a:rPr lang="en-US" altLang="zh-CN" sz="1200" dirty="0">
                <a:solidFill>
                  <a:schemeClr val="bg2">
                    <a:lumMod val="90000"/>
                  </a:schemeClr>
                </a:solidFill>
                <a:latin typeface="Arial" panose="020B0604020202020204" pitchFamily="34" charset="0"/>
                <a:cs typeface="Arial" panose="020B0604020202020204" pitchFamily="34" charset="0"/>
              </a:rPr>
              <a:t>Quantum superposition</a:t>
            </a:r>
            <a:endParaRPr lang="zh-CN" altLang="en-US" sz="1200" dirty="0">
              <a:solidFill>
                <a:schemeClr val="bg2">
                  <a:lumMod val="90000"/>
                </a:schemeClr>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0768A00-BCD9-A00A-4D65-A0022658F935}"/>
              </a:ext>
            </a:extLst>
          </p:cNvPr>
          <p:cNvSpPr txBox="1"/>
          <p:nvPr/>
        </p:nvSpPr>
        <p:spPr>
          <a:xfrm>
            <a:off x="5846328" y="6608036"/>
            <a:ext cx="1786390"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entanglement</a:t>
            </a:r>
            <a:endParaRPr lang="zh-CN" altLang="en-US" sz="1200" dirty="0">
              <a:solidFill>
                <a:schemeClr val="accent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24C8A58-0336-74C8-EA04-FBD6421A4D5E}"/>
              </a:ext>
            </a:extLst>
          </p:cNvPr>
          <p:cNvPicPr>
            <a:picLocks noChangeAspect="1"/>
          </p:cNvPicPr>
          <p:nvPr/>
        </p:nvPicPr>
        <p:blipFill>
          <a:blip r:embed="rId3"/>
          <a:stretch>
            <a:fillRect/>
          </a:stretch>
        </p:blipFill>
        <p:spPr>
          <a:xfrm>
            <a:off x="3773493" y="5317415"/>
            <a:ext cx="4071010" cy="361409"/>
          </a:xfrm>
          <a:prstGeom prst="rect">
            <a:avLst/>
          </a:prstGeom>
        </p:spPr>
      </p:pic>
      <p:sp>
        <p:nvSpPr>
          <p:cNvPr id="11" name="Partial Circle 10">
            <a:extLst>
              <a:ext uri="{FF2B5EF4-FFF2-40B4-BE49-F238E27FC236}">
                <a16:creationId xmlns:a16="http://schemas.microsoft.com/office/drawing/2014/main" id="{08278FBA-1FE3-4F2B-9F7F-861CD0FEFAF2}"/>
              </a:ext>
            </a:extLst>
          </p:cNvPr>
          <p:cNvSpPr/>
          <p:nvPr/>
        </p:nvSpPr>
        <p:spPr>
          <a:xfrm rot="6933190">
            <a:off x="3816600" y="3329080"/>
            <a:ext cx="1160618" cy="1160618"/>
          </a:xfrm>
          <a:prstGeom prst="pie">
            <a:avLst>
              <a:gd name="adj1" fmla="val 0"/>
              <a:gd name="adj2" fmla="val 10785795"/>
            </a:avLst>
          </a:prstGeom>
          <a:solidFill>
            <a:srgbClr val="B5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Partial Circle 11">
            <a:extLst>
              <a:ext uri="{FF2B5EF4-FFF2-40B4-BE49-F238E27FC236}">
                <a16:creationId xmlns:a16="http://schemas.microsoft.com/office/drawing/2014/main" id="{BAACE801-9925-E573-0C2B-94491A6690C5}"/>
              </a:ext>
            </a:extLst>
          </p:cNvPr>
          <p:cNvSpPr/>
          <p:nvPr/>
        </p:nvSpPr>
        <p:spPr>
          <a:xfrm rot="12259855">
            <a:off x="4546091" y="2679353"/>
            <a:ext cx="2433324" cy="2469478"/>
          </a:xfrm>
          <a:prstGeom prst="pie">
            <a:avLst>
              <a:gd name="adj1" fmla="val 0"/>
              <a:gd name="adj2" fmla="val 10785795"/>
            </a:avLst>
          </a:prstGeom>
          <a:solidFill>
            <a:srgbClr val="FFCC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Freeform: Shape 7">
            <a:extLst>
              <a:ext uri="{FF2B5EF4-FFF2-40B4-BE49-F238E27FC236}">
                <a16:creationId xmlns:a16="http://schemas.microsoft.com/office/drawing/2014/main" id="{6DF4E738-A274-92A6-5A2C-C86FFCFB7DBC}"/>
              </a:ext>
            </a:extLst>
          </p:cNvPr>
          <p:cNvSpPr/>
          <p:nvPr/>
        </p:nvSpPr>
        <p:spPr>
          <a:xfrm>
            <a:off x="4147042" y="3404291"/>
            <a:ext cx="2743200" cy="1040130"/>
          </a:xfrm>
          <a:custGeom>
            <a:avLst/>
            <a:gdLst>
              <a:gd name="connsiteX0" fmla="*/ 0 w 2743200"/>
              <a:gd name="connsiteY0" fmla="*/ 1040130 h 1040130"/>
              <a:gd name="connsiteX1" fmla="*/ 2743200 w 2743200"/>
              <a:gd name="connsiteY1" fmla="*/ 1017270 h 1040130"/>
              <a:gd name="connsiteX2" fmla="*/ 491490 w 2743200"/>
              <a:gd name="connsiteY2" fmla="*/ 0 h 1040130"/>
              <a:gd name="connsiteX3" fmla="*/ 0 w 2743200"/>
              <a:gd name="connsiteY3" fmla="*/ 1040130 h 1040130"/>
            </a:gdLst>
            <a:ahLst/>
            <a:cxnLst>
              <a:cxn ang="0">
                <a:pos x="connsiteX0" y="connsiteY0"/>
              </a:cxn>
              <a:cxn ang="0">
                <a:pos x="connsiteX1" y="connsiteY1"/>
              </a:cxn>
              <a:cxn ang="0">
                <a:pos x="connsiteX2" y="connsiteY2"/>
              </a:cxn>
              <a:cxn ang="0">
                <a:pos x="connsiteX3" y="connsiteY3"/>
              </a:cxn>
            </a:cxnLst>
            <a:rect l="l" t="t" r="r" b="b"/>
            <a:pathLst>
              <a:path w="2743200" h="1040130">
                <a:moveTo>
                  <a:pt x="0" y="1040130"/>
                </a:moveTo>
                <a:lnTo>
                  <a:pt x="2743200" y="1017270"/>
                </a:lnTo>
                <a:lnTo>
                  <a:pt x="491490" y="0"/>
                </a:lnTo>
                <a:lnTo>
                  <a:pt x="0" y="104013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9">
            <a:extLst>
              <a:ext uri="{FF2B5EF4-FFF2-40B4-BE49-F238E27FC236}">
                <a16:creationId xmlns:a16="http://schemas.microsoft.com/office/drawing/2014/main" id="{9F36CC88-A3F7-8C6C-CCF9-A071FDF27E7E}"/>
              </a:ext>
            </a:extLst>
          </p:cNvPr>
          <p:cNvSpPr/>
          <p:nvPr/>
        </p:nvSpPr>
        <p:spPr>
          <a:xfrm>
            <a:off x="3830812" y="2676581"/>
            <a:ext cx="3048000" cy="1737360"/>
          </a:xfrm>
          <a:custGeom>
            <a:avLst/>
            <a:gdLst>
              <a:gd name="connsiteX0" fmla="*/ 342900 w 3048000"/>
              <a:gd name="connsiteY0" fmla="*/ 1737360 h 1737360"/>
              <a:gd name="connsiteX1" fmla="*/ 0 w 3048000"/>
              <a:gd name="connsiteY1" fmla="*/ 1188720 h 1737360"/>
              <a:gd name="connsiteX2" fmla="*/ 784860 w 3048000"/>
              <a:gd name="connsiteY2" fmla="*/ 731520 h 1737360"/>
              <a:gd name="connsiteX3" fmla="*/ 2000250 w 3048000"/>
              <a:gd name="connsiteY3" fmla="*/ 0 h 1737360"/>
              <a:gd name="connsiteX4" fmla="*/ 3048000 w 3048000"/>
              <a:gd name="connsiteY4" fmla="*/ 1733550 h 1737360"/>
              <a:gd name="connsiteX5" fmla="*/ 800100 w 3048000"/>
              <a:gd name="connsiteY5" fmla="*/ 739140 h 1737360"/>
              <a:gd name="connsiteX6" fmla="*/ 342900 w 3048000"/>
              <a:gd name="connsiteY6" fmla="*/ 173736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1737360">
                <a:moveTo>
                  <a:pt x="342900" y="1737360"/>
                </a:moveTo>
                <a:lnTo>
                  <a:pt x="0" y="1188720"/>
                </a:lnTo>
                <a:lnTo>
                  <a:pt x="784860" y="731520"/>
                </a:lnTo>
                <a:lnTo>
                  <a:pt x="2000250" y="0"/>
                </a:lnTo>
                <a:lnTo>
                  <a:pt x="3048000" y="1733550"/>
                </a:lnTo>
                <a:lnTo>
                  <a:pt x="800100" y="739140"/>
                </a:lnTo>
                <a:lnTo>
                  <a:pt x="342900" y="173736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a:extLst>
              <a:ext uri="{FF2B5EF4-FFF2-40B4-BE49-F238E27FC236}">
                <a16:creationId xmlns:a16="http://schemas.microsoft.com/office/drawing/2014/main" id="{9E440A85-3B42-2F40-55ED-C7E9D5715764}"/>
              </a:ext>
            </a:extLst>
          </p:cNvPr>
          <p:cNvPicPr>
            <a:picLocks noChangeAspect="1"/>
          </p:cNvPicPr>
          <p:nvPr/>
        </p:nvPicPr>
        <p:blipFill rotWithShape="1">
          <a:blip r:embed="rId4"/>
          <a:srcRect l="51102" b="12422"/>
          <a:stretch/>
        </p:blipFill>
        <p:spPr>
          <a:xfrm>
            <a:off x="3582777" y="2173842"/>
            <a:ext cx="3939671" cy="2328454"/>
          </a:xfrm>
          <a:prstGeom prst="rect">
            <a:avLst/>
          </a:prstGeom>
        </p:spPr>
      </p:pic>
    </p:spTree>
    <p:extLst>
      <p:ext uri="{BB962C8B-B14F-4D97-AF65-F5344CB8AC3E}">
        <p14:creationId xmlns:p14="http://schemas.microsoft.com/office/powerpoint/2010/main" val="35327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16</a:t>
            </a:fld>
            <a:endParaRPr lang="de-CH" dirty="0"/>
          </a:p>
        </p:txBody>
      </p:sp>
      <p:sp>
        <p:nvSpPr>
          <p:cNvPr id="5" name="文本框 6">
            <a:extLst>
              <a:ext uri="{FF2B5EF4-FFF2-40B4-BE49-F238E27FC236}">
                <a16:creationId xmlns:a16="http://schemas.microsoft.com/office/drawing/2014/main" id="{614D9FF3-9CB4-30AA-E9B9-6C9F1B8835BB}"/>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Evaluation</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Demo showcase</a:t>
            </a:r>
          </a:p>
        </p:txBody>
      </p:sp>
      <p:grpSp>
        <p:nvGrpSpPr>
          <p:cNvPr id="14" name="Group 13">
            <a:extLst>
              <a:ext uri="{FF2B5EF4-FFF2-40B4-BE49-F238E27FC236}">
                <a16:creationId xmlns:a16="http://schemas.microsoft.com/office/drawing/2014/main" id="{EE876D7D-5780-91D6-88C9-58354DBEF705}"/>
              </a:ext>
            </a:extLst>
          </p:cNvPr>
          <p:cNvGrpSpPr/>
          <p:nvPr/>
        </p:nvGrpSpPr>
        <p:grpSpPr>
          <a:xfrm>
            <a:off x="3177165" y="1603263"/>
            <a:ext cx="7602990" cy="4987644"/>
            <a:chOff x="5075628" y="1370516"/>
            <a:chExt cx="7085507" cy="4724400"/>
          </a:xfrm>
        </p:grpSpPr>
        <p:pic>
          <p:nvPicPr>
            <p:cNvPr id="6146" name="Picture 2" descr="Did it Work? 5 Tools for Evaluating the Success of Your Project">
              <a:extLst>
                <a:ext uri="{FF2B5EF4-FFF2-40B4-BE49-F238E27FC236}">
                  <a16:creationId xmlns:a16="http://schemas.microsoft.com/office/drawing/2014/main" id="{4EEB04F8-0ED9-D80D-4FC2-81445410BC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5628" y="1370516"/>
              <a:ext cx="7085507" cy="4724400"/>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Shape 11">
              <a:extLst>
                <a:ext uri="{FF2B5EF4-FFF2-40B4-BE49-F238E27FC236}">
                  <a16:creationId xmlns:a16="http://schemas.microsoft.com/office/drawing/2014/main" id="{008EE148-E4D0-FECB-6D6A-35E07B7B50C3}"/>
                </a:ext>
              </a:extLst>
            </p:cNvPr>
            <p:cNvSpPr/>
            <p:nvPr/>
          </p:nvSpPr>
          <p:spPr>
            <a:xfrm>
              <a:off x="7726218" y="2733964"/>
              <a:ext cx="1829212" cy="1325418"/>
            </a:xfrm>
            <a:custGeom>
              <a:avLst/>
              <a:gdLst>
                <a:gd name="connsiteX0" fmla="*/ 124691 w 1829212"/>
                <a:gd name="connsiteY0" fmla="*/ 138545 h 1325418"/>
                <a:gd name="connsiteX1" fmla="*/ 124691 w 1829212"/>
                <a:gd name="connsiteY1" fmla="*/ 138545 h 1325418"/>
                <a:gd name="connsiteX2" fmla="*/ 434109 w 1829212"/>
                <a:gd name="connsiteY2" fmla="*/ 129309 h 1325418"/>
                <a:gd name="connsiteX3" fmla="*/ 757382 w 1829212"/>
                <a:gd name="connsiteY3" fmla="*/ 78509 h 1325418"/>
                <a:gd name="connsiteX4" fmla="*/ 863600 w 1829212"/>
                <a:gd name="connsiteY4" fmla="*/ 64654 h 1325418"/>
                <a:gd name="connsiteX5" fmla="*/ 872837 w 1829212"/>
                <a:gd name="connsiteY5" fmla="*/ 50800 h 1325418"/>
                <a:gd name="connsiteX6" fmla="*/ 905164 w 1829212"/>
                <a:gd name="connsiteY6" fmla="*/ 36945 h 1325418"/>
                <a:gd name="connsiteX7" fmla="*/ 919018 w 1829212"/>
                <a:gd name="connsiteY7" fmla="*/ 23091 h 1325418"/>
                <a:gd name="connsiteX8" fmla="*/ 942109 w 1829212"/>
                <a:gd name="connsiteY8" fmla="*/ 13854 h 1325418"/>
                <a:gd name="connsiteX9" fmla="*/ 974437 w 1829212"/>
                <a:gd name="connsiteY9" fmla="*/ 4618 h 1325418"/>
                <a:gd name="connsiteX10" fmla="*/ 988291 w 1829212"/>
                <a:gd name="connsiteY10" fmla="*/ 0 h 1325418"/>
                <a:gd name="connsiteX11" fmla="*/ 1117600 w 1829212"/>
                <a:gd name="connsiteY11" fmla="*/ 18472 h 1325418"/>
                <a:gd name="connsiteX12" fmla="*/ 1168400 w 1829212"/>
                <a:gd name="connsiteY12" fmla="*/ 64654 h 1325418"/>
                <a:gd name="connsiteX13" fmla="*/ 1196109 w 1829212"/>
                <a:gd name="connsiteY13" fmla="*/ 92363 h 1325418"/>
                <a:gd name="connsiteX14" fmla="*/ 1233055 w 1829212"/>
                <a:gd name="connsiteY14" fmla="*/ 124691 h 1325418"/>
                <a:gd name="connsiteX15" fmla="*/ 1251527 w 1829212"/>
                <a:gd name="connsiteY15" fmla="*/ 133927 h 1325418"/>
                <a:gd name="connsiteX16" fmla="*/ 1311564 w 1829212"/>
                <a:gd name="connsiteY16" fmla="*/ 138545 h 1325418"/>
                <a:gd name="connsiteX17" fmla="*/ 1519382 w 1829212"/>
                <a:gd name="connsiteY17" fmla="*/ 133927 h 1325418"/>
                <a:gd name="connsiteX18" fmla="*/ 1570182 w 1829212"/>
                <a:gd name="connsiteY18" fmla="*/ 124691 h 1325418"/>
                <a:gd name="connsiteX19" fmla="*/ 1690255 w 1829212"/>
                <a:gd name="connsiteY19" fmla="*/ 129309 h 1325418"/>
                <a:gd name="connsiteX20" fmla="*/ 1708727 w 1829212"/>
                <a:gd name="connsiteY20" fmla="*/ 133927 h 1325418"/>
                <a:gd name="connsiteX21" fmla="*/ 1773382 w 1829212"/>
                <a:gd name="connsiteY21" fmla="*/ 212436 h 1325418"/>
                <a:gd name="connsiteX22" fmla="*/ 1805709 w 1829212"/>
                <a:gd name="connsiteY22" fmla="*/ 383309 h 1325418"/>
                <a:gd name="connsiteX23" fmla="*/ 1810327 w 1829212"/>
                <a:gd name="connsiteY23" fmla="*/ 471054 h 1325418"/>
                <a:gd name="connsiteX24" fmla="*/ 1828800 w 1829212"/>
                <a:gd name="connsiteY24" fmla="*/ 674254 h 1325418"/>
                <a:gd name="connsiteX25" fmla="*/ 1824182 w 1829212"/>
                <a:gd name="connsiteY25" fmla="*/ 798945 h 1325418"/>
                <a:gd name="connsiteX26" fmla="*/ 1819564 w 1829212"/>
                <a:gd name="connsiteY26" fmla="*/ 858981 h 1325418"/>
                <a:gd name="connsiteX27" fmla="*/ 1810327 w 1829212"/>
                <a:gd name="connsiteY27" fmla="*/ 1099127 h 1325418"/>
                <a:gd name="connsiteX28" fmla="*/ 1805709 w 1829212"/>
                <a:gd name="connsiteY28" fmla="*/ 1122218 h 1325418"/>
                <a:gd name="connsiteX29" fmla="*/ 1745673 w 1829212"/>
                <a:gd name="connsiteY29" fmla="*/ 1200727 h 1325418"/>
                <a:gd name="connsiteX30" fmla="*/ 1681018 w 1829212"/>
                <a:gd name="connsiteY30" fmla="*/ 1260763 h 1325418"/>
                <a:gd name="connsiteX31" fmla="*/ 1653309 w 1829212"/>
                <a:gd name="connsiteY31" fmla="*/ 1274618 h 1325418"/>
                <a:gd name="connsiteX32" fmla="*/ 1556327 w 1829212"/>
                <a:gd name="connsiteY32" fmla="*/ 1288472 h 1325418"/>
                <a:gd name="connsiteX33" fmla="*/ 1468582 w 1829212"/>
                <a:gd name="connsiteY33" fmla="*/ 1293091 h 1325418"/>
                <a:gd name="connsiteX34" fmla="*/ 942109 w 1829212"/>
                <a:gd name="connsiteY34" fmla="*/ 1297709 h 1325418"/>
                <a:gd name="connsiteX35" fmla="*/ 872837 w 1829212"/>
                <a:gd name="connsiteY35" fmla="*/ 1306945 h 1325418"/>
                <a:gd name="connsiteX36" fmla="*/ 817418 w 1829212"/>
                <a:gd name="connsiteY36" fmla="*/ 1316181 h 1325418"/>
                <a:gd name="connsiteX37" fmla="*/ 697346 w 1829212"/>
                <a:gd name="connsiteY37" fmla="*/ 1325418 h 1325418"/>
                <a:gd name="connsiteX38" fmla="*/ 568037 w 1829212"/>
                <a:gd name="connsiteY38" fmla="*/ 1320800 h 1325418"/>
                <a:gd name="connsiteX39" fmla="*/ 429491 w 1829212"/>
                <a:gd name="connsiteY39" fmla="*/ 1302327 h 1325418"/>
                <a:gd name="connsiteX40" fmla="*/ 346364 w 1829212"/>
                <a:gd name="connsiteY40" fmla="*/ 1293091 h 1325418"/>
                <a:gd name="connsiteX41" fmla="*/ 286327 w 1829212"/>
                <a:gd name="connsiteY41" fmla="*/ 1279236 h 1325418"/>
                <a:gd name="connsiteX42" fmla="*/ 221673 w 1829212"/>
                <a:gd name="connsiteY42" fmla="*/ 1270000 h 1325418"/>
                <a:gd name="connsiteX43" fmla="*/ 166255 w 1829212"/>
                <a:gd name="connsiteY43" fmla="*/ 1251527 h 1325418"/>
                <a:gd name="connsiteX44" fmla="*/ 83127 w 1829212"/>
                <a:gd name="connsiteY44" fmla="*/ 1205345 h 1325418"/>
                <a:gd name="connsiteX45" fmla="*/ 64655 w 1829212"/>
                <a:gd name="connsiteY45" fmla="*/ 1186872 h 1325418"/>
                <a:gd name="connsiteX46" fmla="*/ 55418 w 1829212"/>
                <a:gd name="connsiteY46" fmla="*/ 1136072 h 1325418"/>
                <a:gd name="connsiteX47" fmla="*/ 50800 w 1829212"/>
                <a:gd name="connsiteY47" fmla="*/ 1099127 h 1325418"/>
                <a:gd name="connsiteX48" fmla="*/ 46182 w 1829212"/>
                <a:gd name="connsiteY48" fmla="*/ 979054 h 1325418"/>
                <a:gd name="connsiteX49" fmla="*/ 41564 w 1829212"/>
                <a:gd name="connsiteY49" fmla="*/ 965200 h 1325418"/>
                <a:gd name="connsiteX50" fmla="*/ 27709 w 1829212"/>
                <a:gd name="connsiteY50" fmla="*/ 923636 h 1325418"/>
                <a:gd name="connsiteX51" fmla="*/ 18473 w 1829212"/>
                <a:gd name="connsiteY51" fmla="*/ 780472 h 1325418"/>
                <a:gd name="connsiteX52" fmla="*/ 9237 w 1829212"/>
                <a:gd name="connsiteY52" fmla="*/ 762000 h 1325418"/>
                <a:gd name="connsiteX53" fmla="*/ 0 w 1829212"/>
                <a:gd name="connsiteY53" fmla="*/ 729672 h 1325418"/>
                <a:gd name="connsiteX54" fmla="*/ 4618 w 1829212"/>
                <a:gd name="connsiteY54" fmla="*/ 669636 h 1325418"/>
                <a:gd name="connsiteX55" fmla="*/ 13855 w 1829212"/>
                <a:gd name="connsiteY55" fmla="*/ 660400 h 1325418"/>
                <a:gd name="connsiteX56" fmla="*/ 23091 w 1829212"/>
                <a:gd name="connsiteY56" fmla="*/ 637309 h 1325418"/>
                <a:gd name="connsiteX57" fmla="*/ 36946 w 1829212"/>
                <a:gd name="connsiteY57" fmla="*/ 623454 h 1325418"/>
                <a:gd name="connsiteX58" fmla="*/ 55418 w 1829212"/>
                <a:gd name="connsiteY58" fmla="*/ 591127 h 1325418"/>
                <a:gd name="connsiteX59" fmla="*/ 64655 w 1829212"/>
                <a:gd name="connsiteY59" fmla="*/ 581891 h 1325418"/>
                <a:gd name="connsiteX60" fmla="*/ 78509 w 1829212"/>
                <a:gd name="connsiteY60" fmla="*/ 540327 h 1325418"/>
                <a:gd name="connsiteX61" fmla="*/ 87746 w 1829212"/>
                <a:gd name="connsiteY61" fmla="*/ 517236 h 1325418"/>
                <a:gd name="connsiteX62" fmla="*/ 92364 w 1829212"/>
                <a:gd name="connsiteY62" fmla="*/ 503381 h 1325418"/>
                <a:gd name="connsiteX63" fmla="*/ 87746 w 1829212"/>
                <a:gd name="connsiteY63" fmla="*/ 424872 h 1325418"/>
                <a:gd name="connsiteX64" fmla="*/ 78509 w 1829212"/>
                <a:gd name="connsiteY64" fmla="*/ 392545 h 1325418"/>
                <a:gd name="connsiteX65" fmla="*/ 73891 w 1829212"/>
                <a:gd name="connsiteY65" fmla="*/ 369454 h 1325418"/>
                <a:gd name="connsiteX66" fmla="*/ 78509 w 1829212"/>
                <a:gd name="connsiteY66" fmla="*/ 258618 h 1325418"/>
                <a:gd name="connsiteX67" fmla="*/ 92364 w 1829212"/>
                <a:gd name="connsiteY67" fmla="*/ 193963 h 1325418"/>
                <a:gd name="connsiteX68" fmla="*/ 101600 w 1829212"/>
                <a:gd name="connsiteY68" fmla="*/ 180109 h 1325418"/>
                <a:gd name="connsiteX69" fmla="*/ 106218 w 1829212"/>
                <a:gd name="connsiteY69" fmla="*/ 161636 h 1325418"/>
                <a:gd name="connsiteX70" fmla="*/ 124691 w 1829212"/>
                <a:gd name="connsiteY70" fmla="*/ 138545 h 132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829212" h="1325418">
                  <a:moveTo>
                    <a:pt x="124691" y="138545"/>
                  </a:moveTo>
                  <a:lnTo>
                    <a:pt x="124691" y="138545"/>
                  </a:lnTo>
                  <a:cubicBezTo>
                    <a:pt x="227830" y="135466"/>
                    <a:pt x="331385" y="139056"/>
                    <a:pt x="434109" y="129309"/>
                  </a:cubicBezTo>
                  <a:cubicBezTo>
                    <a:pt x="542701" y="119005"/>
                    <a:pt x="649517" y="94747"/>
                    <a:pt x="757382" y="78509"/>
                  </a:cubicBezTo>
                  <a:cubicBezTo>
                    <a:pt x="792690" y="73194"/>
                    <a:pt x="828194" y="69272"/>
                    <a:pt x="863600" y="64654"/>
                  </a:cubicBezTo>
                  <a:cubicBezTo>
                    <a:pt x="866679" y="60036"/>
                    <a:pt x="868912" y="54725"/>
                    <a:pt x="872837" y="50800"/>
                  </a:cubicBezTo>
                  <a:cubicBezTo>
                    <a:pt x="883470" y="40167"/>
                    <a:pt x="891029" y="40478"/>
                    <a:pt x="905164" y="36945"/>
                  </a:cubicBezTo>
                  <a:cubicBezTo>
                    <a:pt x="909782" y="32327"/>
                    <a:pt x="913480" y="26552"/>
                    <a:pt x="919018" y="23091"/>
                  </a:cubicBezTo>
                  <a:cubicBezTo>
                    <a:pt x="926048" y="18697"/>
                    <a:pt x="934244" y="16476"/>
                    <a:pt x="942109" y="13854"/>
                  </a:cubicBezTo>
                  <a:cubicBezTo>
                    <a:pt x="952741" y="10310"/>
                    <a:pt x="963702" y="7838"/>
                    <a:pt x="974437" y="4618"/>
                  </a:cubicBezTo>
                  <a:cubicBezTo>
                    <a:pt x="979100" y="3219"/>
                    <a:pt x="983673" y="1539"/>
                    <a:pt x="988291" y="0"/>
                  </a:cubicBezTo>
                  <a:cubicBezTo>
                    <a:pt x="1014242" y="2359"/>
                    <a:pt x="1082064" y="704"/>
                    <a:pt x="1117600" y="18472"/>
                  </a:cubicBezTo>
                  <a:cubicBezTo>
                    <a:pt x="1132931" y="26138"/>
                    <a:pt x="1160987" y="57241"/>
                    <a:pt x="1168400" y="64654"/>
                  </a:cubicBezTo>
                  <a:lnTo>
                    <a:pt x="1196109" y="92363"/>
                  </a:lnTo>
                  <a:cubicBezTo>
                    <a:pt x="1210306" y="113658"/>
                    <a:pt x="1203123" y="106731"/>
                    <a:pt x="1233055" y="124691"/>
                  </a:cubicBezTo>
                  <a:cubicBezTo>
                    <a:pt x="1238958" y="128233"/>
                    <a:pt x="1244748" y="132731"/>
                    <a:pt x="1251527" y="133927"/>
                  </a:cubicBezTo>
                  <a:cubicBezTo>
                    <a:pt x="1271293" y="137415"/>
                    <a:pt x="1291552" y="137006"/>
                    <a:pt x="1311564" y="138545"/>
                  </a:cubicBezTo>
                  <a:cubicBezTo>
                    <a:pt x="1380837" y="137006"/>
                    <a:pt x="1450191" y="137633"/>
                    <a:pt x="1519382" y="133927"/>
                  </a:cubicBezTo>
                  <a:cubicBezTo>
                    <a:pt x="1536568" y="133006"/>
                    <a:pt x="1552977" y="125156"/>
                    <a:pt x="1570182" y="124691"/>
                  </a:cubicBezTo>
                  <a:cubicBezTo>
                    <a:pt x="1610221" y="123609"/>
                    <a:pt x="1650231" y="127770"/>
                    <a:pt x="1690255" y="129309"/>
                  </a:cubicBezTo>
                  <a:cubicBezTo>
                    <a:pt x="1696412" y="130848"/>
                    <a:pt x="1703527" y="130287"/>
                    <a:pt x="1708727" y="133927"/>
                  </a:cubicBezTo>
                  <a:cubicBezTo>
                    <a:pt x="1732349" y="150462"/>
                    <a:pt x="1759039" y="192714"/>
                    <a:pt x="1773382" y="212436"/>
                  </a:cubicBezTo>
                  <a:cubicBezTo>
                    <a:pt x="1803568" y="327143"/>
                    <a:pt x="1793133" y="270122"/>
                    <a:pt x="1805709" y="383309"/>
                  </a:cubicBezTo>
                  <a:cubicBezTo>
                    <a:pt x="1807248" y="412557"/>
                    <a:pt x="1808010" y="441857"/>
                    <a:pt x="1810327" y="471054"/>
                  </a:cubicBezTo>
                  <a:cubicBezTo>
                    <a:pt x="1815708" y="538853"/>
                    <a:pt x="1825929" y="606302"/>
                    <a:pt x="1828800" y="674254"/>
                  </a:cubicBezTo>
                  <a:cubicBezTo>
                    <a:pt x="1830556" y="715809"/>
                    <a:pt x="1826259" y="757405"/>
                    <a:pt x="1824182" y="798945"/>
                  </a:cubicBezTo>
                  <a:cubicBezTo>
                    <a:pt x="1823180" y="818991"/>
                    <a:pt x="1820489" y="838931"/>
                    <a:pt x="1819564" y="858981"/>
                  </a:cubicBezTo>
                  <a:cubicBezTo>
                    <a:pt x="1815871" y="939004"/>
                    <a:pt x="1814538" y="1019130"/>
                    <a:pt x="1810327" y="1099127"/>
                  </a:cubicBezTo>
                  <a:cubicBezTo>
                    <a:pt x="1809914" y="1106966"/>
                    <a:pt x="1809219" y="1115197"/>
                    <a:pt x="1805709" y="1122218"/>
                  </a:cubicBezTo>
                  <a:cubicBezTo>
                    <a:pt x="1792400" y="1148836"/>
                    <a:pt x="1765892" y="1179319"/>
                    <a:pt x="1745673" y="1200727"/>
                  </a:cubicBezTo>
                  <a:cubicBezTo>
                    <a:pt x="1733846" y="1213250"/>
                    <a:pt x="1702837" y="1247671"/>
                    <a:pt x="1681018" y="1260763"/>
                  </a:cubicBezTo>
                  <a:cubicBezTo>
                    <a:pt x="1672163" y="1266076"/>
                    <a:pt x="1663034" y="1271145"/>
                    <a:pt x="1653309" y="1274618"/>
                  </a:cubicBezTo>
                  <a:cubicBezTo>
                    <a:pt x="1619659" y="1286636"/>
                    <a:pt x="1593022" y="1286178"/>
                    <a:pt x="1556327" y="1288472"/>
                  </a:cubicBezTo>
                  <a:cubicBezTo>
                    <a:pt x="1527095" y="1290299"/>
                    <a:pt x="1497868" y="1292651"/>
                    <a:pt x="1468582" y="1293091"/>
                  </a:cubicBezTo>
                  <a:lnTo>
                    <a:pt x="942109" y="1297709"/>
                  </a:lnTo>
                  <a:lnTo>
                    <a:pt x="872837" y="1306945"/>
                  </a:lnTo>
                  <a:cubicBezTo>
                    <a:pt x="854311" y="1309689"/>
                    <a:pt x="836043" y="1314220"/>
                    <a:pt x="817418" y="1316181"/>
                  </a:cubicBezTo>
                  <a:cubicBezTo>
                    <a:pt x="777496" y="1320383"/>
                    <a:pt x="737370" y="1322339"/>
                    <a:pt x="697346" y="1325418"/>
                  </a:cubicBezTo>
                  <a:cubicBezTo>
                    <a:pt x="654243" y="1323879"/>
                    <a:pt x="611008" y="1324504"/>
                    <a:pt x="568037" y="1320800"/>
                  </a:cubicBezTo>
                  <a:cubicBezTo>
                    <a:pt x="521618" y="1316798"/>
                    <a:pt x="475722" y="1308106"/>
                    <a:pt x="429491" y="1302327"/>
                  </a:cubicBezTo>
                  <a:cubicBezTo>
                    <a:pt x="401827" y="1298869"/>
                    <a:pt x="374073" y="1296170"/>
                    <a:pt x="346364" y="1293091"/>
                  </a:cubicBezTo>
                  <a:cubicBezTo>
                    <a:pt x="326352" y="1288473"/>
                    <a:pt x="306522" y="1282976"/>
                    <a:pt x="286327" y="1279236"/>
                  </a:cubicBezTo>
                  <a:cubicBezTo>
                    <a:pt x="264921" y="1275272"/>
                    <a:pt x="242886" y="1274895"/>
                    <a:pt x="221673" y="1270000"/>
                  </a:cubicBezTo>
                  <a:cubicBezTo>
                    <a:pt x="202700" y="1265622"/>
                    <a:pt x="184388" y="1258623"/>
                    <a:pt x="166255" y="1251527"/>
                  </a:cubicBezTo>
                  <a:cubicBezTo>
                    <a:pt x="128940" y="1236925"/>
                    <a:pt x="112407" y="1229302"/>
                    <a:pt x="83127" y="1205345"/>
                  </a:cubicBezTo>
                  <a:cubicBezTo>
                    <a:pt x="76387" y="1199831"/>
                    <a:pt x="70812" y="1193030"/>
                    <a:pt x="64655" y="1186872"/>
                  </a:cubicBezTo>
                  <a:cubicBezTo>
                    <a:pt x="60680" y="1166996"/>
                    <a:pt x="58370" y="1156735"/>
                    <a:pt x="55418" y="1136072"/>
                  </a:cubicBezTo>
                  <a:cubicBezTo>
                    <a:pt x="53663" y="1123786"/>
                    <a:pt x="52339" y="1111442"/>
                    <a:pt x="50800" y="1099127"/>
                  </a:cubicBezTo>
                  <a:cubicBezTo>
                    <a:pt x="49261" y="1059103"/>
                    <a:pt x="48938" y="1019013"/>
                    <a:pt x="46182" y="979054"/>
                  </a:cubicBezTo>
                  <a:cubicBezTo>
                    <a:pt x="45847" y="974198"/>
                    <a:pt x="43273" y="969758"/>
                    <a:pt x="41564" y="965200"/>
                  </a:cubicBezTo>
                  <a:cubicBezTo>
                    <a:pt x="28520" y="930418"/>
                    <a:pt x="35447" y="954590"/>
                    <a:pt x="27709" y="923636"/>
                  </a:cubicBezTo>
                  <a:cubicBezTo>
                    <a:pt x="24630" y="875915"/>
                    <a:pt x="39859" y="823244"/>
                    <a:pt x="18473" y="780472"/>
                  </a:cubicBezTo>
                  <a:cubicBezTo>
                    <a:pt x="15394" y="774315"/>
                    <a:pt x="11949" y="768327"/>
                    <a:pt x="9237" y="762000"/>
                  </a:cubicBezTo>
                  <a:cubicBezTo>
                    <a:pt x="5259" y="752719"/>
                    <a:pt x="2345" y="739054"/>
                    <a:pt x="0" y="729672"/>
                  </a:cubicBezTo>
                  <a:cubicBezTo>
                    <a:pt x="1539" y="709660"/>
                    <a:pt x="682" y="689317"/>
                    <a:pt x="4618" y="669636"/>
                  </a:cubicBezTo>
                  <a:cubicBezTo>
                    <a:pt x="5472" y="665366"/>
                    <a:pt x="11695" y="664180"/>
                    <a:pt x="13855" y="660400"/>
                  </a:cubicBezTo>
                  <a:cubicBezTo>
                    <a:pt x="17968" y="653202"/>
                    <a:pt x="18697" y="644339"/>
                    <a:pt x="23091" y="637309"/>
                  </a:cubicBezTo>
                  <a:cubicBezTo>
                    <a:pt x="26553" y="631770"/>
                    <a:pt x="32765" y="628471"/>
                    <a:pt x="36946" y="623454"/>
                  </a:cubicBezTo>
                  <a:cubicBezTo>
                    <a:pt x="52695" y="604555"/>
                    <a:pt x="40358" y="613716"/>
                    <a:pt x="55418" y="591127"/>
                  </a:cubicBezTo>
                  <a:cubicBezTo>
                    <a:pt x="57833" y="587504"/>
                    <a:pt x="61576" y="584970"/>
                    <a:pt x="64655" y="581891"/>
                  </a:cubicBezTo>
                  <a:cubicBezTo>
                    <a:pt x="93574" y="509590"/>
                    <a:pt x="58615" y="600008"/>
                    <a:pt x="78509" y="540327"/>
                  </a:cubicBezTo>
                  <a:cubicBezTo>
                    <a:pt x="81131" y="532462"/>
                    <a:pt x="84835" y="524998"/>
                    <a:pt x="87746" y="517236"/>
                  </a:cubicBezTo>
                  <a:cubicBezTo>
                    <a:pt x="89455" y="512678"/>
                    <a:pt x="90825" y="507999"/>
                    <a:pt x="92364" y="503381"/>
                  </a:cubicBezTo>
                  <a:cubicBezTo>
                    <a:pt x="90825" y="477211"/>
                    <a:pt x="90232" y="450969"/>
                    <a:pt x="87746" y="424872"/>
                  </a:cubicBezTo>
                  <a:cubicBezTo>
                    <a:pt x="86418" y="410928"/>
                    <a:pt x="81704" y="405326"/>
                    <a:pt x="78509" y="392545"/>
                  </a:cubicBezTo>
                  <a:cubicBezTo>
                    <a:pt x="76605" y="384930"/>
                    <a:pt x="75430" y="377151"/>
                    <a:pt x="73891" y="369454"/>
                  </a:cubicBezTo>
                  <a:cubicBezTo>
                    <a:pt x="75430" y="332509"/>
                    <a:pt x="76203" y="295523"/>
                    <a:pt x="78509" y="258618"/>
                  </a:cubicBezTo>
                  <a:cubicBezTo>
                    <a:pt x="79385" y="244599"/>
                    <a:pt x="83085" y="207882"/>
                    <a:pt x="92364" y="193963"/>
                  </a:cubicBezTo>
                  <a:lnTo>
                    <a:pt x="101600" y="180109"/>
                  </a:lnTo>
                  <a:cubicBezTo>
                    <a:pt x="103139" y="173951"/>
                    <a:pt x="102697" y="166917"/>
                    <a:pt x="106218" y="161636"/>
                  </a:cubicBezTo>
                  <a:cubicBezTo>
                    <a:pt x="109297" y="157018"/>
                    <a:pt x="121612" y="142393"/>
                    <a:pt x="124691" y="138545"/>
                  </a:cubicBezTo>
                  <a:close/>
                </a:path>
              </a:pathLst>
            </a:custGeom>
            <a:solidFill>
              <a:srgbClr val="FEFE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6B17694-28A8-6AB9-1A8D-E97E329D5CE9}"/>
                </a:ext>
              </a:extLst>
            </p:cNvPr>
            <p:cNvPicPr>
              <a:picLocks noChangeAspect="1"/>
            </p:cNvPicPr>
            <p:nvPr/>
          </p:nvPicPr>
          <p:blipFill rotWithShape="1">
            <a:blip r:embed="rId4">
              <a:alphaModFix/>
            </a:blip>
            <a:srcRect l="3473"/>
            <a:stretch/>
          </p:blipFill>
          <p:spPr>
            <a:xfrm>
              <a:off x="7679622" y="2825689"/>
              <a:ext cx="1796537" cy="1077218"/>
            </a:xfrm>
            <a:prstGeom prst="rect">
              <a:avLst/>
            </a:prstGeom>
          </p:spPr>
        </p:pic>
      </p:grpSp>
      <p:sp>
        <p:nvSpPr>
          <p:cNvPr id="11" name="Rectangle 10">
            <a:extLst>
              <a:ext uri="{FF2B5EF4-FFF2-40B4-BE49-F238E27FC236}">
                <a16:creationId xmlns:a16="http://schemas.microsoft.com/office/drawing/2014/main" id="{A30987E6-D525-54C9-F894-2423DDFADD04}"/>
              </a:ext>
            </a:extLst>
          </p:cNvPr>
          <p:cNvSpPr/>
          <p:nvPr/>
        </p:nvSpPr>
        <p:spPr>
          <a:xfrm>
            <a:off x="1" y="1734783"/>
            <a:ext cx="4206240" cy="1694217"/>
          </a:xfrm>
          <a:prstGeom prst="rect">
            <a:avLst/>
          </a:prstGeom>
          <a:solidFill>
            <a:srgbClr val="000000">
              <a:alpha val="67059"/>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700" dirty="0"/>
          </a:p>
        </p:txBody>
      </p:sp>
      <p:sp>
        <p:nvSpPr>
          <p:cNvPr id="16" name="TextBox 15">
            <a:extLst>
              <a:ext uri="{FF2B5EF4-FFF2-40B4-BE49-F238E27FC236}">
                <a16:creationId xmlns:a16="http://schemas.microsoft.com/office/drawing/2014/main" id="{DCB9DB73-75D5-5BD1-9250-1A3E653445AF}"/>
              </a:ext>
            </a:extLst>
          </p:cNvPr>
          <p:cNvSpPr txBox="1"/>
          <p:nvPr/>
        </p:nvSpPr>
        <p:spPr>
          <a:xfrm>
            <a:off x="221822" y="1780530"/>
            <a:ext cx="9912173" cy="1322606"/>
          </a:xfrm>
          <a:prstGeom prst="rect">
            <a:avLst/>
          </a:prstGeom>
          <a:noFill/>
        </p:spPr>
        <p:txBody>
          <a:bodyPr wrap="square" rtlCol="0">
            <a:spAutoFit/>
          </a:bodyPr>
          <a:lstStyle/>
          <a:p>
            <a:pPr>
              <a:lnSpc>
                <a:spcPct val="150000"/>
              </a:lnSpc>
            </a:pPr>
            <a:r>
              <a:rPr lang="en-US" altLang="zh-CN" sz="32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Quantum classifier</a:t>
            </a:r>
          </a:p>
          <a:p>
            <a:pPr marL="342900" indent="-342900">
              <a:lnSpc>
                <a:spcPct val="150000"/>
              </a:lnSpc>
              <a:buFont typeface="Arial" panose="020B0604020202020204" pitchFamily="34" charset="0"/>
              <a:buChar char="•"/>
            </a:pPr>
            <a:r>
              <a:rPr lang="en-US" altLang="zh-CN" sz="24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Iris dataset [4]</a:t>
            </a:r>
          </a:p>
        </p:txBody>
      </p:sp>
      <p:sp>
        <p:nvSpPr>
          <p:cNvPr id="17" name="TextBox 16">
            <a:extLst>
              <a:ext uri="{FF2B5EF4-FFF2-40B4-BE49-F238E27FC236}">
                <a16:creationId xmlns:a16="http://schemas.microsoft.com/office/drawing/2014/main" id="{E1D14AEC-41F1-439B-89E9-0B09C3A707FB}"/>
              </a:ext>
            </a:extLst>
          </p:cNvPr>
          <p:cNvSpPr txBox="1"/>
          <p:nvPr/>
        </p:nvSpPr>
        <p:spPr>
          <a:xfrm>
            <a:off x="538052" y="5902133"/>
            <a:ext cx="10535291" cy="276999"/>
          </a:xfrm>
          <a:prstGeom prst="rect">
            <a:avLst/>
          </a:prstGeom>
          <a:noFill/>
        </p:spPr>
        <p:txBody>
          <a:bodyPr wrap="square" rtlCol="0">
            <a:spAutoFit/>
          </a:bodyPr>
          <a:lstStyle/>
          <a:p>
            <a:r>
              <a:rPr lang="en-US" altLang="zh-CN" sz="1200" dirty="0">
                <a:solidFill>
                  <a:srgbClr val="000000"/>
                </a:solidFill>
                <a:latin typeface="Times New Roman" panose="02020603050405020304" pitchFamily="18" charset="0"/>
                <a:cs typeface="Times New Roman" panose="02020603050405020304" pitchFamily="18" charset="0"/>
              </a:rPr>
              <a:t>[4] Iris dataset. https://archive.ics.uci.edu/ml/datasets/iris</a:t>
            </a:r>
          </a:p>
        </p:txBody>
      </p:sp>
    </p:spTree>
    <p:extLst>
      <p:ext uri="{BB962C8B-B14F-4D97-AF65-F5344CB8AC3E}">
        <p14:creationId xmlns:p14="http://schemas.microsoft.com/office/powerpoint/2010/main" val="1150129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17</a:t>
            </a:fld>
            <a:endParaRPr lang="de-CH" dirty="0"/>
          </a:p>
        </p:txBody>
      </p:sp>
      <p:sp>
        <p:nvSpPr>
          <p:cNvPr id="2" name="TextBox 1">
            <a:extLst>
              <a:ext uri="{FF2B5EF4-FFF2-40B4-BE49-F238E27FC236}">
                <a16:creationId xmlns:a16="http://schemas.microsoft.com/office/drawing/2014/main" id="{0F425271-5596-F769-FB73-B23A8709BFF7}"/>
              </a:ext>
            </a:extLst>
          </p:cNvPr>
          <p:cNvSpPr txBox="1"/>
          <p:nvPr/>
        </p:nvSpPr>
        <p:spPr>
          <a:xfrm>
            <a:off x="931475" y="1778727"/>
            <a:ext cx="9912173" cy="523220"/>
          </a:xfrm>
          <a:prstGeom prst="rect">
            <a:avLst/>
          </a:prstGeom>
          <a:noFill/>
        </p:spPr>
        <p:txBody>
          <a:bodyPr wrap="square" rtlCol="0">
            <a:spAutoFit/>
          </a:bodyPr>
          <a:lstStyle/>
          <a:p>
            <a:pPr algn="ctr"/>
            <a:r>
              <a:rPr lang="en-US" altLang="zh-CN" sz="28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Quantum Neural Network example</a:t>
            </a:r>
            <a:endParaRPr lang="en-US" altLang="zh-CN" sz="2800" dirty="0">
              <a:latin typeface="Avenir Next LT Pro Demi" panose="020B0704020202020204" pitchFamily="34" charset="0"/>
              <a:ea typeface="Roboto" panose="02000000000000000000" pitchFamily="2" charset="0"/>
              <a:cs typeface="Roboto" panose="02000000000000000000" pitchFamily="2" charset="0"/>
            </a:endParaRPr>
          </a:p>
        </p:txBody>
      </p:sp>
      <p:sp>
        <p:nvSpPr>
          <p:cNvPr id="8" name="文本框 6">
            <a:extLst>
              <a:ext uri="{FF2B5EF4-FFF2-40B4-BE49-F238E27FC236}">
                <a16:creationId xmlns:a16="http://schemas.microsoft.com/office/drawing/2014/main" id="{8A8D1DBE-61A0-8DEC-0B06-5F17CC3ED96C}"/>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Evaluation</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Demo showcase</a:t>
            </a:r>
          </a:p>
        </p:txBody>
      </p:sp>
      <p:pic>
        <p:nvPicPr>
          <p:cNvPr id="6" name="Picture 5">
            <a:extLst>
              <a:ext uri="{FF2B5EF4-FFF2-40B4-BE49-F238E27FC236}">
                <a16:creationId xmlns:a16="http://schemas.microsoft.com/office/drawing/2014/main" id="{4C2348EE-C017-2D43-956D-5A1B86609C9E}"/>
              </a:ext>
            </a:extLst>
          </p:cNvPr>
          <p:cNvPicPr>
            <a:picLocks noChangeAspect="1"/>
          </p:cNvPicPr>
          <p:nvPr/>
        </p:nvPicPr>
        <p:blipFill rotWithShape="1">
          <a:blip r:embed="rId3"/>
          <a:srcRect b="58037"/>
          <a:stretch/>
        </p:blipFill>
        <p:spPr>
          <a:xfrm>
            <a:off x="1041083" y="2685854"/>
            <a:ext cx="9796560" cy="1268377"/>
          </a:xfrm>
          <a:prstGeom prst="rect">
            <a:avLst/>
          </a:prstGeom>
        </p:spPr>
      </p:pic>
      <p:sp>
        <p:nvSpPr>
          <p:cNvPr id="34" name="TextBox 33">
            <a:extLst>
              <a:ext uri="{FF2B5EF4-FFF2-40B4-BE49-F238E27FC236}">
                <a16:creationId xmlns:a16="http://schemas.microsoft.com/office/drawing/2014/main" id="{803D65FD-2C32-490D-BE41-3CC404E73358}"/>
              </a:ext>
            </a:extLst>
          </p:cNvPr>
          <p:cNvSpPr txBox="1"/>
          <p:nvPr/>
        </p:nvSpPr>
        <p:spPr>
          <a:xfrm>
            <a:off x="1197720" y="4364401"/>
            <a:ext cx="9611804" cy="923330"/>
          </a:xfrm>
          <a:prstGeom prst="rect">
            <a:avLst/>
          </a:prstGeom>
          <a:noFill/>
        </p:spPr>
        <p:txBody>
          <a:bodyPr wrap="square">
            <a:spAutoFit/>
          </a:bodyPr>
          <a:lstStyle/>
          <a:p>
            <a:r>
              <a:rPr lang="en-US" altLang="zh-CN" sz="1800" dirty="0">
                <a:latin typeface="Avenir Next LT Pro Demi" panose="020B0704020202020204" pitchFamily="34" charset="0"/>
                <a:ea typeface="Roboto" panose="02000000000000000000" pitchFamily="2" charset="0"/>
                <a:cs typeface="Roboto" panose="02000000000000000000" pitchFamily="2" charset="0"/>
              </a:rPr>
              <a:t>If the </a:t>
            </a:r>
            <a:r>
              <a:rPr lang="en-US" altLang="zh-CN" sz="1800" i="1" dirty="0">
                <a:latin typeface="Times New Roman" panose="02020603050405020304" pitchFamily="18" charset="0"/>
                <a:ea typeface="Roboto" panose="02000000000000000000" pitchFamily="2" charset="0"/>
                <a:cs typeface="Times New Roman" panose="02020603050405020304" pitchFamily="18" charset="0"/>
              </a:rPr>
              <a:t>Prob(state=0)=0.4, Prob(state=1)=0.6</a:t>
            </a:r>
            <a:r>
              <a:rPr lang="en-US" altLang="zh-CN" i="1" dirty="0">
                <a:latin typeface="Avenir Next LT Pro Demi" panose="020B0704020202020204" pitchFamily="34" charset="0"/>
                <a:ea typeface="Roboto" panose="02000000000000000000" pitchFamily="2" charset="0"/>
                <a:cs typeface="Roboto" panose="02000000000000000000" pitchFamily="2" charset="0"/>
              </a:rPr>
              <a:t>, </a:t>
            </a:r>
            <a:r>
              <a:rPr lang="en-US" altLang="zh-CN" sz="1800" dirty="0">
                <a:latin typeface="Avenir Next LT Pro Demi" panose="020B0704020202020204" pitchFamily="34" charset="0"/>
                <a:ea typeface="Roboto" panose="02000000000000000000" pitchFamily="2" charset="0"/>
                <a:cs typeface="Roboto" panose="02000000000000000000" pitchFamily="2" charset="0"/>
              </a:rPr>
              <a:t>the prediction will be state 1.</a:t>
            </a:r>
          </a:p>
          <a:p>
            <a:endParaRPr lang="en-US" dirty="0">
              <a:latin typeface="Avenir Next LT Pro Demi" panose="020B0704020202020204" pitchFamily="34" charset="0"/>
              <a:ea typeface="Roboto" panose="02000000000000000000" pitchFamily="2" charset="0"/>
              <a:cs typeface="Roboto" panose="02000000000000000000" pitchFamily="2" charset="0"/>
            </a:endParaRPr>
          </a:p>
          <a:p>
            <a:r>
              <a:rPr lang="en-US" dirty="0">
                <a:latin typeface="Avenir Next LT Pro Demi" panose="020B0704020202020204" pitchFamily="34" charset="0"/>
                <a:ea typeface="Roboto" panose="02000000000000000000" pitchFamily="2" charset="0"/>
                <a:cs typeface="Roboto" panose="02000000000000000000" pitchFamily="2" charset="0"/>
              </a:rPr>
              <a:t>How this model changes the initial quantum state is </a:t>
            </a:r>
            <a:r>
              <a:rPr lang="en-US" dirty="0">
                <a:solidFill>
                  <a:srgbClr val="248CC8"/>
                </a:solidFill>
                <a:latin typeface="Avenir Next LT Pro Demi" panose="020B0704020202020204" pitchFamily="34" charset="0"/>
                <a:ea typeface="Roboto" panose="02000000000000000000" pitchFamily="2" charset="0"/>
                <a:cs typeface="Roboto" panose="02000000000000000000" pitchFamily="2" charset="0"/>
              </a:rPr>
              <a:t>not</a:t>
            </a:r>
            <a:r>
              <a:rPr lang="en-US" dirty="0">
                <a:latin typeface="Avenir Next LT Pro Demi" panose="020B0704020202020204" pitchFamily="34" charset="0"/>
                <a:ea typeface="Roboto" panose="02000000000000000000" pitchFamily="2" charset="0"/>
                <a:cs typeface="Roboto" panose="02000000000000000000" pitchFamily="2" charset="0"/>
              </a:rPr>
              <a:t> </a:t>
            </a:r>
            <a:r>
              <a:rPr lang="en-US" dirty="0">
                <a:solidFill>
                  <a:srgbClr val="248CC8"/>
                </a:solidFill>
                <a:latin typeface="Avenir Next LT Pro Demi" panose="020B0704020202020204" pitchFamily="34" charset="0"/>
                <a:ea typeface="Roboto" panose="02000000000000000000" pitchFamily="2" charset="0"/>
                <a:cs typeface="Roboto" panose="02000000000000000000" pitchFamily="2" charset="0"/>
              </a:rPr>
              <a:t>transparent</a:t>
            </a:r>
            <a:r>
              <a:rPr lang="en-US" dirty="0">
                <a:latin typeface="Avenir Next LT Pro Demi" panose="020B0704020202020204" pitchFamily="34" charset="0"/>
                <a:ea typeface="Roboto" panose="02000000000000000000" pitchFamily="2" charset="0"/>
                <a:cs typeface="Roboto" panose="02000000000000000000" pitchFamily="2" charset="0"/>
              </a:rPr>
              <a:t>.  </a:t>
            </a:r>
            <a:endParaRPr lang="en-US" dirty="0"/>
          </a:p>
        </p:txBody>
      </p:sp>
    </p:spTree>
    <p:extLst>
      <p:ext uri="{BB962C8B-B14F-4D97-AF65-F5344CB8AC3E}">
        <p14:creationId xmlns:p14="http://schemas.microsoft.com/office/powerpoint/2010/main" val="138284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18</a:t>
            </a:fld>
            <a:endParaRPr lang="de-CH" dirty="0"/>
          </a:p>
        </p:txBody>
      </p:sp>
      <p:sp>
        <p:nvSpPr>
          <p:cNvPr id="2" name="TextBox 1">
            <a:extLst>
              <a:ext uri="{FF2B5EF4-FFF2-40B4-BE49-F238E27FC236}">
                <a16:creationId xmlns:a16="http://schemas.microsoft.com/office/drawing/2014/main" id="{0F425271-5596-F769-FB73-B23A8709BFF7}"/>
              </a:ext>
            </a:extLst>
          </p:cNvPr>
          <p:cNvSpPr txBox="1"/>
          <p:nvPr/>
        </p:nvSpPr>
        <p:spPr>
          <a:xfrm>
            <a:off x="931475" y="1778727"/>
            <a:ext cx="9912173" cy="523220"/>
          </a:xfrm>
          <a:prstGeom prst="rect">
            <a:avLst/>
          </a:prstGeom>
          <a:noFill/>
        </p:spPr>
        <p:txBody>
          <a:bodyPr wrap="square" rtlCol="0">
            <a:spAutoFit/>
          </a:bodyPr>
          <a:lstStyle/>
          <a:p>
            <a:pPr algn="ctr"/>
            <a:r>
              <a:rPr lang="en-US" altLang="zh-CN" sz="28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Quantum Neural Network example</a:t>
            </a:r>
            <a:endParaRPr lang="en-US" altLang="zh-CN" sz="2800" dirty="0">
              <a:latin typeface="Avenir Next LT Pro Demi" panose="020B0704020202020204" pitchFamily="34" charset="0"/>
              <a:ea typeface="Roboto" panose="02000000000000000000" pitchFamily="2" charset="0"/>
              <a:cs typeface="Roboto" panose="02000000000000000000" pitchFamily="2" charset="0"/>
            </a:endParaRPr>
          </a:p>
        </p:txBody>
      </p:sp>
      <p:sp>
        <p:nvSpPr>
          <p:cNvPr id="8" name="文本框 6">
            <a:extLst>
              <a:ext uri="{FF2B5EF4-FFF2-40B4-BE49-F238E27FC236}">
                <a16:creationId xmlns:a16="http://schemas.microsoft.com/office/drawing/2014/main" id="{8A8D1DBE-61A0-8DEC-0B06-5F17CC3ED96C}"/>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Evaluation</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Demo showcase</a:t>
            </a:r>
          </a:p>
        </p:txBody>
      </p:sp>
      <p:grpSp>
        <p:nvGrpSpPr>
          <p:cNvPr id="32" name="Group 31">
            <a:extLst>
              <a:ext uri="{FF2B5EF4-FFF2-40B4-BE49-F238E27FC236}">
                <a16:creationId xmlns:a16="http://schemas.microsoft.com/office/drawing/2014/main" id="{D9AC4303-345F-8A76-6666-D69FD6583B2E}"/>
              </a:ext>
            </a:extLst>
          </p:cNvPr>
          <p:cNvGrpSpPr/>
          <p:nvPr/>
        </p:nvGrpSpPr>
        <p:grpSpPr>
          <a:xfrm>
            <a:off x="1047088" y="3881967"/>
            <a:ext cx="9796560" cy="1820162"/>
            <a:chOff x="1047088" y="3881967"/>
            <a:chExt cx="9796560" cy="1820162"/>
          </a:xfrm>
        </p:grpSpPr>
        <p:pic>
          <p:nvPicPr>
            <p:cNvPr id="6" name="Picture 5">
              <a:extLst>
                <a:ext uri="{FF2B5EF4-FFF2-40B4-BE49-F238E27FC236}">
                  <a16:creationId xmlns:a16="http://schemas.microsoft.com/office/drawing/2014/main" id="{4C2348EE-C017-2D43-956D-5A1B86609C9E}"/>
                </a:ext>
              </a:extLst>
            </p:cNvPr>
            <p:cNvPicPr>
              <a:picLocks noChangeAspect="1"/>
            </p:cNvPicPr>
            <p:nvPr/>
          </p:nvPicPr>
          <p:blipFill rotWithShape="1">
            <a:blip r:embed="rId3"/>
            <a:srcRect t="39782"/>
            <a:stretch/>
          </p:blipFill>
          <p:spPr>
            <a:xfrm>
              <a:off x="1047088" y="3881967"/>
              <a:ext cx="9796560" cy="1820162"/>
            </a:xfrm>
            <a:prstGeom prst="rect">
              <a:avLst/>
            </a:prstGeom>
          </p:spPr>
        </p:pic>
        <p:grpSp>
          <p:nvGrpSpPr>
            <p:cNvPr id="15" name="Group 14">
              <a:extLst>
                <a:ext uri="{FF2B5EF4-FFF2-40B4-BE49-F238E27FC236}">
                  <a16:creationId xmlns:a16="http://schemas.microsoft.com/office/drawing/2014/main" id="{597CBF3F-925B-3477-21C1-61780BCA1539}"/>
                </a:ext>
              </a:extLst>
            </p:cNvPr>
            <p:cNvGrpSpPr/>
            <p:nvPr/>
          </p:nvGrpSpPr>
          <p:grpSpPr>
            <a:xfrm>
              <a:off x="2978150" y="4264967"/>
              <a:ext cx="381000" cy="461665"/>
              <a:chOff x="2978150" y="4264967"/>
              <a:chExt cx="381000" cy="461665"/>
            </a:xfrm>
          </p:grpSpPr>
          <p:sp>
            <p:nvSpPr>
              <p:cNvPr id="3" name="Oval 2">
                <a:extLst>
                  <a:ext uri="{FF2B5EF4-FFF2-40B4-BE49-F238E27FC236}">
                    <a16:creationId xmlns:a16="http://schemas.microsoft.com/office/drawing/2014/main" id="{9B1BE00D-9267-71D0-70CF-B86E379497CB}"/>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B9168F-3E25-3507-DDFD-D711B867D27E}"/>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1</a:t>
                </a:r>
              </a:p>
            </p:txBody>
          </p:sp>
        </p:grpSp>
        <p:grpSp>
          <p:nvGrpSpPr>
            <p:cNvPr id="17" name="Group 16">
              <a:extLst>
                <a:ext uri="{FF2B5EF4-FFF2-40B4-BE49-F238E27FC236}">
                  <a16:creationId xmlns:a16="http://schemas.microsoft.com/office/drawing/2014/main" id="{3C75765C-9B5B-828E-87ED-A671E2BC2F4D}"/>
                </a:ext>
              </a:extLst>
            </p:cNvPr>
            <p:cNvGrpSpPr/>
            <p:nvPr/>
          </p:nvGrpSpPr>
          <p:grpSpPr>
            <a:xfrm>
              <a:off x="5391817" y="4264967"/>
              <a:ext cx="381000" cy="461665"/>
              <a:chOff x="2978150" y="4264967"/>
              <a:chExt cx="381000" cy="461665"/>
            </a:xfrm>
          </p:grpSpPr>
          <p:sp>
            <p:nvSpPr>
              <p:cNvPr id="18" name="Oval 17">
                <a:extLst>
                  <a:ext uri="{FF2B5EF4-FFF2-40B4-BE49-F238E27FC236}">
                    <a16:creationId xmlns:a16="http://schemas.microsoft.com/office/drawing/2014/main" id="{2CAD51A4-1983-689A-9240-660EFD77CE56}"/>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7E9F7-7F0B-9655-2046-9B6E9B5415E2}"/>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2</a:t>
                </a:r>
              </a:p>
            </p:txBody>
          </p:sp>
        </p:grpSp>
        <p:grpSp>
          <p:nvGrpSpPr>
            <p:cNvPr id="22" name="Group 21">
              <a:extLst>
                <a:ext uri="{FF2B5EF4-FFF2-40B4-BE49-F238E27FC236}">
                  <a16:creationId xmlns:a16="http://schemas.microsoft.com/office/drawing/2014/main" id="{98AAFF43-A013-BBC9-8B9E-6A21490D32D6}"/>
                </a:ext>
              </a:extLst>
            </p:cNvPr>
            <p:cNvGrpSpPr/>
            <p:nvPr/>
          </p:nvGrpSpPr>
          <p:grpSpPr>
            <a:xfrm>
              <a:off x="7948750" y="4264967"/>
              <a:ext cx="381000" cy="461665"/>
              <a:chOff x="2978150" y="4264967"/>
              <a:chExt cx="381000" cy="461665"/>
            </a:xfrm>
          </p:grpSpPr>
          <p:sp>
            <p:nvSpPr>
              <p:cNvPr id="27" name="Oval 26">
                <a:extLst>
                  <a:ext uri="{FF2B5EF4-FFF2-40B4-BE49-F238E27FC236}">
                    <a16:creationId xmlns:a16="http://schemas.microsoft.com/office/drawing/2014/main" id="{7D283E41-FAA1-6AB8-8DF7-1D93FAC17C16}"/>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6FFF9DD-5EBF-B35B-4986-2B284C10D54E}"/>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3</a:t>
                </a:r>
              </a:p>
            </p:txBody>
          </p:sp>
        </p:grpSp>
        <p:grpSp>
          <p:nvGrpSpPr>
            <p:cNvPr id="29" name="Group 28">
              <a:extLst>
                <a:ext uri="{FF2B5EF4-FFF2-40B4-BE49-F238E27FC236}">
                  <a16:creationId xmlns:a16="http://schemas.microsoft.com/office/drawing/2014/main" id="{55DEE274-9E5A-E376-0F5E-B5650ED4122D}"/>
                </a:ext>
              </a:extLst>
            </p:cNvPr>
            <p:cNvGrpSpPr/>
            <p:nvPr/>
          </p:nvGrpSpPr>
          <p:grpSpPr>
            <a:xfrm>
              <a:off x="10340583" y="4264967"/>
              <a:ext cx="381000" cy="461665"/>
              <a:chOff x="2978150" y="4264967"/>
              <a:chExt cx="381000" cy="461665"/>
            </a:xfrm>
          </p:grpSpPr>
          <p:sp>
            <p:nvSpPr>
              <p:cNvPr id="30" name="Oval 29">
                <a:extLst>
                  <a:ext uri="{FF2B5EF4-FFF2-40B4-BE49-F238E27FC236}">
                    <a16:creationId xmlns:a16="http://schemas.microsoft.com/office/drawing/2014/main" id="{1C848AAE-47E8-7F3B-DD6B-080DC9B0B9A0}"/>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E4492CB-66FC-6E5D-C106-E8DACAE46088}"/>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4</a:t>
                </a:r>
              </a:p>
            </p:txBody>
          </p:sp>
        </p:grpSp>
      </p:grpSp>
      <p:pic>
        <p:nvPicPr>
          <p:cNvPr id="14" name="Picture 13">
            <a:extLst>
              <a:ext uri="{FF2B5EF4-FFF2-40B4-BE49-F238E27FC236}">
                <a16:creationId xmlns:a16="http://schemas.microsoft.com/office/drawing/2014/main" id="{A3C0B573-59E1-5004-FDFB-67F2894E721B}"/>
              </a:ext>
            </a:extLst>
          </p:cNvPr>
          <p:cNvPicPr>
            <a:picLocks noChangeAspect="1"/>
          </p:cNvPicPr>
          <p:nvPr/>
        </p:nvPicPr>
        <p:blipFill rotWithShape="1">
          <a:blip r:embed="rId3"/>
          <a:srcRect b="58037"/>
          <a:stretch/>
        </p:blipFill>
        <p:spPr>
          <a:xfrm>
            <a:off x="1041083" y="2685854"/>
            <a:ext cx="9796560" cy="1268377"/>
          </a:xfrm>
          <a:prstGeom prst="rect">
            <a:avLst/>
          </a:prstGeom>
        </p:spPr>
      </p:pic>
      <p:sp>
        <p:nvSpPr>
          <p:cNvPr id="9" name="Rectangle 8">
            <a:extLst>
              <a:ext uri="{FF2B5EF4-FFF2-40B4-BE49-F238E27FC236}">
                <a16:creationId xmlns:a16="http://schemas.microsoft.com/office/drawing/2014/main" id="{747F2087-8418-16E0-83C5-FAE12698C898}"/>
              </a:ext>
            </a:extLst>
          </p:cNvPr>
          <p:cNvSpPr/>
          <p:nvPr/>
        </p:nvSpPr>
        <p:spPr>
          <a:xfrm>
            <a:off x="643384" y="2890176"/>
            <a:ext cx="10338294" cy="106628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223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19</a:t>
            </a:fld>
            <a:endParaRPr lang="de-CH" dirty="0"/>
          </a:p>
        </p:txBody>
      </p:sp>
      <p:pic>
        <p:nvPicPr>
          <p:cNvPr id="6" name="Picture 5">
            <a:extLst>
              <a:ext uri="{FF2B5EF4-FFF2-40B4-BE49-F238E27FC236}">
                <a16:creationId xmlns:a16="http://schemas.microsoft.com/office/drawing/2014/main" id="{4C2348EE-C017-2D43-956D-5A1B86609C9E}"/>
              </a:ext>
            </a:extLst>
          </p:cNvPr>
          <p:cNvPicPr>
            <a:picLocks noChangeAspect="1"/>
          </p:cNvPicPr>
          <p:nvPr/>
        </p:nvPicPr>
        <p:blipFill>
          <a:blip r:embed="rId3"/>
          <a:stretch>
            <a:fillRect/>
          </a:stretch>
        </p:blipFill>
        <p:spPr>
          <a:xfrm>
            <a:off x="1047088" y="2725627"/>
            <a:ext cx="9796560" cy="3022612"/>
          </a:xfrm>
          <a:prstGeom prst="rect">
            <a:avLst/>
          </a:prstGeom>
        </p:spPr>
      </p:pic>
      <p:sp>
        <p:nvSpPr>
          <p:cNvPr id="8" name="文本框 6">
            <a:extLst>
              <a:ext uri="{FF2B5EF4-FFF2-40B4-BE49-F238E27FC236}">
                <a16:creationId xmlns:a16="http://schemas.microsoft.com/office/drawing/2014/main" id="{8A8D1DBE-61A0-8DEC-0B06-5F17CC3ED96C}"/>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Evaluation</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Demo showcase</a:t>
            </a:r>
          </a:p>
        </p:txBody>
      </p:sp>
      <p:sp>
        <p:nvSpPr>
          <p:cNvPr id="5" name="Block Arc 4">
            <a:extLst>
              <a:ext uri="{FF2B5EF4-FFF2-40B4-BE49-F238E27FC236}">
                <a16:creationId xmlns:a16="http://schemas.microsoft.com/office/drawing/2014/main" id="{B729A61E-F9CF-19D2-BB83-3166C31DFEF1}"/>
              </a:ext>
            </a:extLst>
          </p:cNvPr>
          <p:cNvSpPr/>
          <p:nvPr/>
        </p:nvSpPr>
        <p:spPr>
          <a:xfrm rot="3377112">
            <a:off x="2274613" y="4809013"/>
            <a:ext cx="915619" cy="899215"/>
          </a:xfrm>
          <a:prstGeom prst="blockArc">
            <a:avLst>
              <a:gd name="adj1" fmla="val 10725451"/>
              <a:gd name="adj2" fmla="val 85583"/>
              <a:gd name="adj3" fmla="val 48390"/>
            </a:avLst>
          </a:prstGeom>
          <a:solidFill>
            <a:schemeClr val="tx1">
              <a:lumMod val="75000"/>
              <a:lumOff val="25000"/>
              <a:alpha val="38824"/>
            </a:schemeClr>
          </a:solidFill>
          <a:ln w="38100">
            <a:solidFill>
              <a:srgbClr val="FEFEFE"/>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Block Arc 13">
            <a:extLst>
              <a:ext uri="{FF2B5EF4-FFF2-40B4-BE49-F238E27FC236}">
                <a16:creationId xmlns:a16="http://schemas.microsoft.com/office/drawing/2014/main" id="{47425311-367D-1700-8C0C-17EF8DDA0C5B}"/>
              </a:ext>
            </a:extLst>
          </p:cNvPr>
          <p:cNvSpPr/>
          <p:nvPr/>
        </p:nvSpPr>
        <p:spPr>
          <a:xfrm rot="19697117">
            <a:off x="1186905" y="4565086"/>
            <a:ext cx="1393157" cy="1368198"/>
          </a:xfrm>
          <a:prstGeom prst="blockArc">
            <a:avLst>
              <a:gd name="adj1" fmla="val 10725451"/>
              <a:gd name="adj2" fmla="val 85583"/>
              <a:gd name="adj3" fmla="val 48390"/>
            </a:avLst>
          </a:prstGeom>
          <a:solidFill>
            <a:schemeClr val="tx1">
              <a:lumMod val="75000"/>
              <a:lumOff val="25000"/>
              <a:alpha val="38824"/>
            </a:schemeClr>
          </a:solidFill>
          <a:ln w="38100">
            <a:solidFill>
              <a:srgbClr val="FEFEFE"/>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6" name="Group 35">
            <a:extLst>
              <a:ext uri="{FF2B5EF4-FFF2-40B4-BE49-F238E27FC236}">
                <a16:creationId xmlns:a16="http://schemas.microsoft.com/office/drawing/2014/main" id="{8697D9F4-5062-3511-EB32-80EE9E2EDCCA}"/>
              </a:ext>
            </a:extLst>
          </p:cNvPr>
          <p:cNvGrpSpPr/>
          <p:nvPr/>
        </p:nvGrpSpPr>
        <p:grpSpPr>
          <a:xfrm>
            <a:off x="2975133" y="4320103"/>
            <a:ext cx="381000" cy="461665"/>
            <a:chOff x="2978150" y="4264967"/>
            <a:chExt cx="381000" cy="461665"/>
          </a:xfrm>
        </p:grpSpPr>
        <p:sp>
          <p:nvSpPr>
            <p:cNvPr id="37" name="Oval 36">
              <a:extLst>
                <a:ext uri="{FF2B5EF4-FFF2-40B4-BE49-F238E27FC236}">
                  <a16:creationId xmlns:a16="http://schemas.microsoft.com/office/drawing/2014/main" id="{72B21BEF-103E-74E6-01D8-FFBD65B477C1}"/>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AB145A5-4B51-219B-FC4A-9AD16E2250D8}"/>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1</a:t>
              </a:r>
            </a:p>
          </p:txBody>
        </p:sp>
      </p:grpSp>
      <p:cxnSp>
        <p:nvCxnSpPr>
          <p:cNvPr id="39" name="Straight Connector 38">
            <a:extLst>
              <a:ext uri="{FF2B5EF4-FFF2-40B4-BE49-F238E27FC236}">
                <a16:creationId xmlns:a16="http://schemas.microsoft.com/office/drawing/2014/main" id="{5BF76DFD-00F1-9DDD-BC34-9962EA8CD44D}"/>
              </a:ext>
            </a:extLst>
          </p:cNvPr>
          <p:cNvCxnSpPr>
            <a:cxnSpLocks/>
          </p:cNvCxnSpPr>
          <p:nvPr/>
        </p:nvCxnSpPr>
        <p:spPr>
          <a:xfrm flipV="1">
            <a:off x="4666937" y="4792133"/>
            <a:ext cx="794063" cy="41030"/>
          </a:xfrm>
          <a:prstGeom prst="line">
            <a:avLst/>
          </a:prstGeom>
          <a:ln w="38100">
            <a:solidFill>
              <a:schemeClr val="bg1">
                <a:lumMod val="95000"/>
              </a:schemeClr>
            </a:solidFill>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F15C465-0698-8DA7-9C69-DB270332DF1C}"/>
              </a:ext>
            </a:extLst>
          </p:cNvPr>
          <p:cNvGrpSpPr/>
          <p:nvPr/>
        </p:nvGrpSpPr>
        <p:grpSpPr>
          <a:xfrm>
            <a:off x="5385467" y="4301053"/>
            <a:ext cx="381000" cy="461665"/>
            <a:chOff x="2978150" y="4264967"/>
            <a:chExt cx="381000" cy="461665"/>
          </a:xfrm>
        </p:grpSpPr>
        <p:sp>
          <p:nvSpPr>
            <p:cNvPr id="41" name="Oval 40">
              <a:extLst>
                <a:ext uri="{FF2B5EF4-FFF2-40B4-BE49-F238E27FC236}">
                  <a16:creationId xmlns:a16="http://schemas.microsoft.com/office/drawing/2014/main" id="{6C6FF74A-0371-A38D-F6B7-F755B7E6DB7F}"/>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BC5AFB1-1EB3-DEAC-4278-FFB952E4CD55}"/>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2</a:t>
              </a:r>
            </a:p>
          </p:txBody>
        </p:sp>
      </p:grpSp>
      <p:grpSp>
        <p:nvGrpSpPr>
          <p:cNvPr id="43" name="Group 42">
            <a:extLst>
              <a:ext uri="{FF2B5EF4-FFF2-40B4-BE49-F238E27FC236}">
                <a16:creationId xmlns:a16="http://schemas.microsoft.com/office/drawing/2014/main" id="{F5A12E2A-4D23-4C53-D8A7-C5D0C54AC9AC}"/>
              </a:ext>
            </a:extLst>
          </p:cNvPr>
          <p:cNvGrpSpPr/>
          <p:nvPr/>
        </p:nvGrpSpPr>
        <p:grpSpPr>
          <a:xfrm>
            <a:off x="7920848" y="4320103"/>
            <a:ext cx="381000" cy="461665"/>
            <a:chOff x="2978150" y="4264967"/>
            <a:chExt cx="381000" cy="461665"/>
          </a:xfrm>
        </p:grpSpPr>
        <p:sp>
          <p:nvSpPr>
            <p:cNvPr id="44" name="Oval 43">
              <a:extLst>
                <a:ext uri="{FF2B5EF4-FFF2-40B4-BE49-F238E27FC236}">
                  <a16:creationId xmlns:a16="http://schemas.microsoft.com/office/drawing/2014/main" id="{34908ABC-4FA6-D7A5-8949-23E6F3C3FEEB}"/>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F465BCD-6714-CD82-0FF5-D2EF2D13CE74}"/>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3</a:t>
              </a:r>
            </a:p>
          </p:txBody>
        </p:sp>
      </p:grpSp>
      <p:grpSp>
        <p:nvGrpSpPr>
          <p:cNvPr id="46" name="Group 45">
            <a:extLst>
              <a:ext uri="{FF2B5EF4-FFF2-40B4-BE49-F238E27FC236}">
                <a16:creationId xmlns:a16="http://schemas.microsoft.com/office/drawing/2014/main" id="{82ED9522-2963-5B5C-7C43-30D4621F8513}"/>
              </a:ext>
            </a:extLst>
          </p:cNvPr>
          <p:cNvGrpSpPr/>
          <p:nvPr/>
        </p:nvGrpSpPr>
        <p:grpSpPr>
          <a:xfrm>
            <a:off x="10350555" y="4304228"/>
            <a:ext cx="381000" cy="461665"/>
            <a:chOff x="2978150" y="4264967"/>
            <a:chExt cx="381000" cy="461665"/>
          </a:xfrm>
        </p:grpSpPr>
        <p:sp>
          <p:nvSpPr>
            <p:cNvPr id="47" name="Oval 46">
              <a:extLst>
                <a:ext uri="{FF2B5EF4-FFF2-40B4-BE49-F238E27FC236}">
                  <a16:creationId xmlns:a16="http://schemas.microsoft.com/office/drawing/2014/main" id="{1681EE7F-2DB3-5399-904B-78BDD30DE362}"/>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A888CD4B-A0F9-083D-6891-EE7606C25F88}"/>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4</a:t>
              </a:r>
            </a:p>
          </p:txBody>
        </p:sp>
      </p:grpSp>
      <p:sp>
        <p:nvSpPr>
          <p:cNvPr id="49" name="Rectangle 48">
            <a:extLst>
              <a:ext uri="{FF2B5EF4-FFF2-40B4-BE49-F238E27FC236}">
                <a16:creationId xmlns:a16="http://schemas.microsoft.com/office/drawing/2014/main" id="{9DA7B5C4-2723-72EE-F277-4F2BD69AA97A}"/>
              </a:ext>
            </a:extLst>
          </p:cNvPr>
          <p:cNvSpPr/>
          <p:nvPr/>
        </p:nvSpPr>
        <p:spPr>
          <a:xfrm>
            <a:off x="3360523" y="3863432"/>
            <a:ext cx="7647148" cy="1916119"/>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BE75170-BB0B-51EA-6759-FBDAEAE91F42}"/>
              </a:ext>
            </a:extLst>
          </p:cNvPr>
          <p:cNvSpPr txBox="1"/>
          <p:nvPr/>
        </p:nvSpPr>
        <p:spPr>
          <a:xfrm>
            <a:off x="931475" y="1778727"/>
            <a:ext cx="9912173" cy="523220"/>
          </a:xfrm>
          <a:prstGeom prst="rect">
            <a:avLst/>
          </a:prstGeom>
          <a:noFill/>
        </p:spPr>
        <p:txBody>
          <a:bodyPr wrap="square" rtlCol="0">
            <a:spAutoFit/>
          </a:bodyPr>
          <a:lstStyle/>
          <a:p>
            <a:pPr algn="ctr"/>
            <a:r>
              <a:rPr lang="en-US" altLang="zh-CN" sz="28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Quantum Neural Network example</a:t>
            </a:r>
            <a:endParaRPr lang="en-US" altLang="zh-CN" sz="2800" dirty="0">
              <a:latin typeface="Avenir Next LT Pro Demi" panose="020B0704020202020204" pitchFamily="34" charset="0"/>
              <a:ea typeface="Roboto" panose="02000000000000000000" pitchFamily="2" charset="0"/>
              <a:cs typeface="Roboto" panose="02000000000000000000" pitchFamily="2" charset="0"/>
            </a:endParaRPr>
          </a:p>
        </p:txBody>
      </p:sp>
      <p:sp>
        <p:nvSpPr>
          <p:cNvPr id="2" name="Rectangle 1">
            <a:extLst>
              <a:ext uri="{FF2B5EF4-FFF2-40B4-BE49-F238E27FC236}">
                <a16:creationId xmlns:a16="http://schemas.microsoft.com/office/drawing/2014/main" id="{35C19CBC-0BA5-16FC-701F-33BEC9534ADF}"/>
              </a:ext>
            </a:extLst>
          </p:cNvPr>
          <p:cNvSpPr/>
          <p:nvPr/>
        </p:nvSpPr>
        <p:spPr>
          <a:xfrm>
            <a:off x="643384" y="2890176"/>
            <a:ext cx="10338294" cy="106628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331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xit" presetSubtype="0" fill="hold" grpId="1" nodeType="afterEffect">
                                  <p:stCondLst>
                                    <p:cond delay="75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xit" presetSubtype="0" fill="hold" grpId="1" nodeType="withEffect">
                                  <p:stCondLst>
                                    <p:cond delay="75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xit" presetSubtype="0" fill="hold" nodeType="withEffect">
                                  <p:stCondLst>
                                    <p:cond delay="70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animBg="1"/>
      <p:bldP spid="1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2</a:t>
            </a:fld>
            <a:endParaRPr lang="de-CH" dirty="0"/>
          </a:p>
        </p:txBody>
      </p:sp>
      <p:sp>
        <p:nvSpPr>
          <p:cNvPr id="5" name="Title 1">
            <a:extLst>
              <a:ext uri="{FF2B5EF4-FFF2-40B4-BE49-F238E27FC236}">
                <a16:creationId xmlns:a16="http://schemas.microsoft.com/office/drawing/2014/main" id="{D5E58633-B1D5-0FA9-BFCD-7F79B71C42E2}"/>
              </a:ext>
            </a:extLst>
          </p:cNvPr>
          <p:cNvSpPr txBox="1">
            <a:spLocks/>
          </p:cNvSpPr>
          <p:nvPr/>
        </p:nvSpPr>
        <p:spPr>
          <a:xfrm>
            <a:off x="1450384" y="1659889"/>
            <a:ext cx="9144000" cy="18266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bg1"/>
                </a:solidFill>
                <a:latin typeface="Avenir Black" panose="020B0803020203020204" pitchFamily="34" charset="0"/>
                <a:ea typeface="+mj-ea"/>
                <a:cs typeface="+mj-cs"/>
              </a:defRPr>
            </a:lvl1pPr>
          </a:lstStyle>
          <a:p>
            <a:pPr algn="ctr"/>
            <a:r>
              <a:rPr lang="en-US" sz="3200" b="1" dirty="0">
                <a:solidFill>
                  <a:srgbClr val="000000"/>
                </a:solidFill>
                <a:latin typeface="Avenir Next LT Pro Demi" panose="020B0704020202020204" pitchFamily="34" charset="0"/>
                <a:ea typeface="Roboto" panose="02000000000000000000" pitchFamily="2" charset="0"/>
                <a:cs typeface="Roboto" panose="02000000000000000000" pitchFamily="2" charset="0"/>
              </a:rPr>
              <a:t>VENUS: A Geometrical Representation for Quantum State Visualization</a:t>
            </a:r>
          </a:p>
        </p:txBody>
      </p:sp>
      <p:pic>
        <p:nvPicPr>
          <p:cNvPr id="6" name="Picture 5">
            <a:extLst>
              <a:ext uri="{FF2B5EF4-FFF2-40B4-BE49-F238E27FC236}">
                <a16:creationId xmlns:a16="http://schemas.microsoft.com/office/drawing/2014/main" id="{B75054B0-8B33-FD34-BBC7-6A8AB7DA149A}"/>
              </a:ext>
            </a:extLst>
          </p:cNvPr>
          <p:cNvPicPr>
            <a:picLocks noChangeAspect="1"/>
          </p:cNvPicPr>
          <p:nvPr/>
        </p:nvPicPr>
        <p:blipFill rotWithShape="1">
          <a:blip r:embed="rId3"/>
          <a:srcRect l="121" t="6817" r="121" b="20171"/>
          <a:stretch/>
        </p:blipFill>
        <p:spPr>
          <a:xfrm>
            <a:off x="565577" y="3722432"/>
            <a:ext cx="961367" cy="1008587"/>
          </a:xfrm>
          <a:prstGeom prst="flowChartConnector">
            <a:avLst/>
          </a:prstGeom>
        </p:spPr>
      </p:pic>
      <p:sp>
        <p:nvSpPr>
          <p:cNvPr id="9" name="TextBox 8">
            <a:extLst>
              <a:ext uri="{FF2B5EF4-FFF2-40B4-BE49-F238E27FC236}">
                <a16:creationId xmlns:a16="http://schemas.microsoft.com/office/drawing/2014/main" id="{2794CE41-2C04-D1EE-70A5-925609FFB9B9}"/>
              </a:ext>
            </a:extLst>
          </p:cNvPr>
          <p:cNvSpPr txBox="1"/>
          <p:nvPr/>
        </p:nvSpPr>
        <p:spPr>
          <a:xfrm>
            <a:off x="594190" y="4809545"/>
            <a:ext cx="917279" cy="523220"/>
          </a:xfrm>
          <a:prstGeom prst="rect">
            <a:avLst/>
          </a:prstGeom>
          <a:noFill/>
        </p:spPr>
        <p:txBody>
          <a:bodyPr wrap="square" rtlCol="0">
            <a:spAutoFit/>
          </a:bodyPr>
          <a:lstStyle/>
          <a:p>
            <a:pPr algn="ctr"/>
            <a:r>
              <a:rPr lang="en-US" altLang="zh-CN" sz="1400" dirty="0">
                <a:latin typeface="Avenir Next LT Pro Demi" panose="020B0704020202020204" pitchFamily="34" charset="0"/>
              </a:rPr>
              <a:t>Shaolun</a:t>
            </a:r>
          </a:p>
          <a:p>
            <a:pPr algn="ctr"/>
            <a:r>
              <a:rPr lang="en-US" altLang="zh-CN" sz="1400" dirty="0">
                <a:latin typeface="Avenir Next LT Pro Demi" panose="020B0704020202020204" pitchFamily="34" charset="0"/>
              </a:rPr>
              <a:t>RUAN</a:t>
            </a:r>
            <a:endParaRPr lang="zh-CN" altLang="en-US" sz="1400" dirty="0">
              <a:latin typeface="Avenir Next LT Pro Demi" panose="020B0704020202020204" pitchFamily="34" charset="0"/>
            </a:endParaRPr>
          </a:p>
        </p:txBody>
      </p:sp>
      <p:pic>
        <p:nvPicPr>
          <p:cNvPr id="10" name="Picture 9">
            <a:extLst>
              <a:ext uri="{FF2B5EF4-FFF2-40B4-BE49-F238E27FC236}">
                <a16:creationId xmlns:a16="http://schemas.microsoft.com/office/drawing/2014/main" id="{108E4174-B3DF-B4F3-DCE0-F14CB022EF14}"/>
              </a:ext>
            </a:extLst>
          </p:cNvPr>
          <p:cNvPicPr>
            <a:picLocks noChangeAspect="1"/>
          </p:cNvPicPr>
          <p:nvPr/>
        </p:nvPicPr>
        <p:blipFill>
          <a:blip r:embed="rId4"/>
          <a:stretch>
            <a:fillRect/>
          </a:stretch>
        </p:blipFill>
        <p:spPr>
          <a:xfrm>
            <a:off x="570315" y="5372289"/>
            <a:ext cx="950093" cy="485346"/>
          </a:xfrm>
          <a:prstGeom prst="rect">
            <a:avLst/>
          </a:prstGeom>
        </p:spPr>
      </p:pic>
      <p:sp>
        <p:nvSpPr>
          <p:cNvPr id="12" name="TextBox 11">
            <a:extLst>
              <a:ext uri="{FF2B5EF4-FFF2-40B4-BE49-F238E27FC236}">
                <a16:creationId xmlns:a16="http://schemas.microsoft.com/office/drawing/2014/main" id="{AA7AAC90-4A10-E8B7-3ABF-DB91D0A3ED93}"/>
              </a:ext>
            </a:extLst>
          </p:cNvPr>
          <p:cNvSpPr txBox="1"/>
          <p:nvPr/>
        </p:nvSpPr>
        <p:spPr>
          <a:xfrm>
            <a:off x="1915420" y="4809545"/>
            <a:ext cx="917279" cy="523220"/>
          </a:xfrm>
          <a:prstGeom prst="rect">
            <a:avLst/>
          </a:prstGeom>
          <a:noFill/>
        </p:spPr>
        <p:txBody>
          <a:bodyPr wrap="square" rtlCol="0">
            <a:spAutoFit/>
          </a:bodyPr>
          <a:lstStyle/>
          <a:p>
            <a:pPr algn="ctr"/>
            <a:r>
              <a:rPr lang="en-US" altLang="zh-CN" sz="1400" dirty="0" err="1">
                <a:latin typeface="Avenir Next LT Pro Demi" panose="020B0704020202020204" pitchFamily="34" charset="0"/>
              </a:rPr>
              <a:t>Ribo</a:t>
            </a:r>
            <a:endParaRPr lang="en-US" altLang="zh-CN" sz="1400" dirty="0">
              <a:latin typeface="Avenir Next LT Pro Demi" panose="020B0704020202020204" pitchFamily="34" charset="0"/>
            </a:endParaRPr>
          </a:p>
          <a:p>
            <a:pPr algn="ctr"/>
            <a:r>
              <a:rPr lang="en-US" altLang="zh-CN" sz="1400" dirty="0">
                <a:latin typeface="Avenir Next LT Pro Demi" panose="020B0704020202020204" pitchFamily="34" charset="0"/>
              </a:rPr>
              <a:t>YUAN</a:t>
            </a:r>
            <a:endParaRPr lang="zh-CN" altLang="en-US" sz="1400" dirty="0">
              <a:latin typeface="Avenir Next LT Pro Demi" panose="020B0704020202020204" pitchFamily="34" charset="0"/>
            </a:endParaRPr>
          </a:p>
        </p:txBody>
      </p:sp>
      <p:pic>
        <p:nvPicPr>
          <p:cNvPr id="13" name="Picture 12">
            <a:extLst>
              <a:ext uri="{FF2B5EF4-FFF2-40B4-BE49-F238E27FC236}">
                <a16:creationId xmlns:a16="http://schemas.microsoft.com/office/drawing/2014/main" id="{C1A72E4C-FF0A-4188-60F4-C4C7B6261313}"/>
              </a:ext>
            </a:extLst>
          </p:cNvPr>
          <p:cNvPicPr>
            <a:picLocks noChangeAspect="1"/>
          </p:cNvPicPr>
          <p:nvPr/>
        </p:nvPicPr>
        <p:blipFill>
          <a:blip r:embed="rId5"/>
          <a:stretch>
            <a:fillRect/>
          </a:stretch>
        </p:blipFill>
        <p:spPr>
          <a:xfrm>
            <a:off x="1915420" y="5421633"/>
            <a:ext cx="813989" cy="442853"/>
          </a:xfrm>
          <a:prstGeom prst="rect">
            <a:avLst/>
          </a:prstGeom>
        </p:spPr>
      </p:pic>
      <p:sp>
        <p:nvSpPr>
          <p:cNvPr id="15" name="TextBox 14">
            <a:extLst>
              <a:ext uri="{FF2B5EF4-FFF2-40B4-BE49-F238E27FC236}">
                <a16:creationId xmlns:a16="http://schemas.microsoft.com/office/drawing/2014/main" id="{5E45FC2B-C72D-4CBA-EF53-233A83A15605}"/>
              </a:ext>
            </a:extLst>
          </p:cNvPr>
          <p:cNvSpPr txBox="1"/>
          <p:nvPr/>
        </p:nvSpPr>
        <p:spPr>
          <a:xfrm>
            <a:off x="3203837" y="4809545"/>
            <a:ext cx="917279" cy="523220"/>
          </a:xfrm>
          <a:prstGeom prst="rect">
            <a:avLst/>
          </a:prstGeom>
          <a:noFill/>
        </p:spPr>
        <p:txBody>
          <a:bodyPr wrap="square" rtlCol="0">
            <a:spAutoFit/>
          </a:bodyPr>
          <a:lstStyle/>
          <a:p>
            <a:pPr algn="ctr"/>
            <a:r>
              <a:rPr lang="en-US" altLang="zh-CN" sz="1400" dirty="0">
                <a:latin typeface="Avenir Next LT Pro Demi" panose="020B0704020202020204" pitchFamily="34" charset="0"/>
              </a:rPr>
              <a:t>Qiang </a:t>
            </a:r>
          </a:p>
          <a:p>
            <a:pPr algn="ctr"/>
            <a:r>
              <a:rPr lang="en-US" altLang="zh-CN" sz="1400" dirty="0">
                <a:latin typeface="Avenir Next LT Pro Demi" panose="020B0704020202020204" pitchFamily="34" charset="0"/>
              </a:rPr>
              <a:t>GUAN</a:t>
            </a:r>
            <a:endParaRPr lang="zh-CN" altLang="en-US" sz="1400" dirty="0">
              <a:latin typeface="Avenir Next LT Pro Demi" panose="020B0704020202020204" pitchFamily="34" charset="0"/>
            </a:endParaRPr>
          </a:p>
        </p:txBody>
      </p:sp>
      <p:sp>
        <p:nvSpPr>
          <p:cNvPr id="17" name="TextBox 16">
            <a:extLst>
              <a:ext uri="{FF2B5EF4-FFF2-40B4-BE49-F238E27FC236}">
                <a16:creationId xmlns:a16="http://schemas.microsoft.com/office/drawing/2014/main" id="{82A3D2B2-6112-653A-9BFA-1FFD841E0182}"/>
              </a:ext>
            </a:extLst>
          </p:cNvPr>
          <p:cNvSpPr txBox="1"/>
          <p:nvPr/>
        </p:nvSpPr>
        <p:spPr>
          <a:xfrm>
            <a:off x="4451450" y="4809545"/>
            <a:ext cx="917279" cy="523220"/>
          </a:xfrm>
          <a:prstGeom prst="rect">
            <a:avLst/>
          </a:prstGeom>
          <a:noFill/>
        </p:spPr>
        <p:txBody>
          <a:bodyPr wrap="square" rtlCol="0">
            <a:spAutoFit/>
          </a:bodyPr>
          <a:lstStyle/>
          <a:p>
            <a:pPr algn="ctr"/>
            <a:r>
              <a:rPr lang="en-US" altLang="zh-CN" sz="1400" dirty="0" err="1">
                <a:latin typeface="Avenir Next LT Pro Demi" panose="020B0704020202020204" pitchFamily="34" charset="0"/>
              </a:rPr>
              <a:t>Yanna</a:t>
            </a:r>
            <a:endParaRPr lang="en-US" altLang="zh-CN" sz="1400" dirty="0">
              <a:latin typeface="Avenir Next LT Pro Demi" panose="020B0704020202020204" pitchFamily="34" charset="0"/>
            </a:endParaRPr>
          </a:p>
          <a:p>
            <a:pPr algn="ctr"/>
            <a:r>
              <a:rPr lang="en-US" altLang="zh-CN" sz="1400" dirty="0">
                <a:latin typeface="Avenir Next LT Pro Demi" panose="020B0704020202020204" pitchFamily="34" charset="0"/>
              </a:rPr>
              <a:t>LIN</a:t>
            </a:r>
            <a:endParaRPr lang="zh-CN" altLang="en-US" sz="1400" dirty="0">
              <a:latin typeface="Avenir Next LT Pro Demi" panose="020B0704020202020204" pitchFamily="34" charset="0"/>
            </a:endParaRPr>
          </a:p>
        </p:txBody>
      </p:sp>
      <p:sp>
        <p:nvSpPr>
          <p:cNvPr id="19" name="TextBox 18">
            <a:extLst>
              <a:ext uri="{FF2B5EF4-FFF2-40B4-BE49-F238E27FC236}">
                <a16:creationId xmlns:a16="http://schemas.microsoft.com/office/drawing/2014/main" id="{4835C272-1A93-4758-DCF6-AD2A23FE4987}"/>
              </a:ext>
            </a:extLst>
          </p:cNvPr>
          <p:cNvSpPr txBox="1"/>
          <p:nvPr/>
        </p:nvSpPr>
        <p:spPr>
          <a:xfrm>
            <a:off x="5731877" y="4809545"/>
            <a:ext cx="917279" cy="523220"/>
          </a:xfrm>
          <a:prstGeom prst="rect">
            <a:avLst/>
          </a:prstGeom>
          <a:noFill/>
        </p:spPr>
        <p:txBody>
          <a:bodyPr wrap="square" rtlCol="0">
            <a:spAutoFit/>
          </a:bodyPr>
          <a:lstStyle/>
          <a:p>
            <a:pPr algn="ctr"/>
            <a:r>
              <a:rPr lang="en-US" altLang="zh-CN" sz="1400" dirty="0">
                <a:latin typeface="Avenir Next LT Pro Demi" panose="020B0704020202020204" pitchFamily="34" charset="0"/>
              </a:rPr>
              <a:t>Ying</a:t>
            </a:r>
          </a:p>
          <a:p>
            <a:pPr algn="ctr"/>
            <a:r>
              <a:rPr lang="en-US" altLang="zh-CN" sz="1400" dirty="0">
                <a:latin typeface="Avenir Next LT Pro Demi" panose="020B0704020202020204" pitchFamily="34" charset="0"/>
              </a:rPr>
              <a:t>MAO</a:t>
            </a:r>
            <a:endParaRPr lang="zh-CN" altLang="en-US" sz="1400" dirty="0">
              <a:latin typeface="Avenir Next LT Pro Demi" panose="020B0704020202020204" pitchFamily="34" charset="0"/>
            </a:endParaRPr>
          </a:p>
        </p:txBody>
      </p:sp>
      <p:sp>
        <p:nvSpPr>
          <p:cNvPr id="21" name="TextBox 20">
            <a:extLst>
              <a:ext uri="{FF2B5EF4-FFF2-40B4-BE49-F238E27FC236}">
                <a16:creationId xmlns:a16="http://schemas.microsoft.com/office/drawing/2014/main" id="{726E75DE-AC55-39ED-0962-79DE67571752}"/>
              </a:ext>
            </a:extLst>
          </p:cNvPr>
          <p:cNvSpPr txBox="1"/>
          <p:nvPr/>
        </p:nvSpPr>
        <p:spPr>
          <a:xfrm>
            <a:off x="6921372" y="4809545"/>
            <a:ext cx="917279" cy="523220"/>
          </a:xfrm>
          <a:prstGeom prst="rect">
            <a:avLst/>
          </a:prstGeom>
          <a:noFill/>
        </p:spPr>
        <p:txBody>
          <a:bodyPr wrap="square" rtlCol="0">
            <a:spAutoFit/>
          </a:bodyPr>
          <a:lstStyle/>
          <a:p>
            <a:pPr algn="ctr"/>
            <a:r>
              <a:rPr lang="en-US" altLang="zh-CN" sz="1400" dirty="0">
                <a:latin typeface="Avenir Next LT Pro Demi" panose="020B0704020202020204" pitchFamily="34" charset="0"/>
              </a:rPr>
              <a:t>Weiwen</a:t>
            </a:r>
          </a:p>
          <a:p>
            <a:pPr algn="ctr"/>
            <a:r>
              <a:rPr lang="en-US" altLang="zh-CN" sz="1400" dirty="0">
                <a:latin typeface="Avenir Next LT Pro Demi" panose="020B0704020202020204" pitchFamily="34" charset="0"/>
              </a:rPr>
              <a:t>JIANG</a:t>
            </a:r>
            <a:endParaRPr lang="zh-CN" altLang="en-US" sz="1400" dirty="0">
              <a:latin typeface="Avenir Next LT Pro Demi" panose="020B0704020202020204" pitchFamily="34" charset="0"/>
            </a:endParaRPr>
          </a:p>
        </p:txBody>
      </p:sp>
      <p:sp>
        <p:nvSpPr>
          <p:cNvPr id="23" name="TextBox 22">
            <a:extLst>
              <a:ext uri="{FF2B5EF4-FFF2-40B4-BE49-F238E27FC236}">
                <a16:creationId xmlns:a16="http://schemas.microsoft.com/office/drawing/2014/main" id="{980C3F2A-749D-5640-1D7F-BB8BFCBE0BDB}"/>
              </a:ext>
            </a:extLst>
          </p:cNvPr>
          <p:cNvSpPr txBox="1"/>
          <p:nvPr/>
        </p:nvSpPr>
        <p:spPr>
          <a:xfrm>
            <a:off x="8115583" y="4819313"/>
            <a:ext cx="993654" cy="523220"/>
          </a:xfrm>
          <a:prstGeom prst="rect">
            <a:avLst/>
          </a:prstGeom>
          <a:noFill/>
        </p:spPr>
        <p:txBody>
          <a:bodyPr wrap="square" rtlCol="0">
            <a:spAutoFit/>
          </a:bodyPr>
          <a:lstStyle/>
          <a:p>
            <a:pPr algn="ctr"/>
            <a:r>
              <a:rPr lang="en-US" altLang="zh-CN" sz="1400" dirty="0" err="1">
                <a:latin typeface="Avenir Next LT Pro Demi" panose="020B0704020202020204" pitchFamily="34" charset="0"/>
              </a:rPr>
              <a:t>Zhepeng</a:t>
            </a:r>
            <a:r>
              <a:rPr lang="zh-CN" altLang="en-US" sz="1400" dirty="0">
                <a:latin typeface="Avenir Next LT Pro Demi" panose="020B0704020202020204" pitchFamily="34" charset="0"/>
              </a:rPr>
              <a:t> </a:t>
            </a:r>
            <a:endParaRPr lang="en-US" altLang="zh-CN" sz="1400" dirty="0">
              <a:latin typeface="Avenir Next LT Pro Demi" panose="020B0704020202020204" pitchFamily="34" charset="0"/>
            </a:endParaRPr>
          </a:p>
          <a:p>
            <a:pPr algn="ctr"/>
            <a:r>
              <a:rPr lang="en-US" altLang="zh-CN" sz="1400" dirty="0">
                <a:latin typeface="Avenir Next LT Pro Demi" panose="020B0704020202020204" pitchFamily="34" charset="0"/>
              </a:rPr>
              <a:t>WANG</a:t>
            </a:r>
          </a:p>
        </p:txBody>
      </p:sp>
      <p:sp>
        <p:nvSpPr>
          <p:cNvPr id="25" name="TextBox 24">
            <a:extLst>
              <a:ext uri="{FF2B5EF4-FFF2-40B4-BE49-F238E27FC236}">
                <a16:creationId xmlns:a16="http://schemas.microsoft.com/office/drawing/2014/main" id="{B158CF30-358C-3713-3CE4-B9CBA72C66F4}"/>
              </a:ext>
            </a:extLst>
          </p:cNvPr>
          <p:cNvSpPr txBox="1"/>
          <p:nvPr/>
        </p:nvSpPr>
        <p:spPr>
          <a:xfrm>
            <a:off x="9396388" y="4809545"/>
            <a:ext cx="917279" cy="523220"/>
          </a:xfrm>
          <a:prstGeom prst="rect">
            <a:avLst/>
          </a:prstGeom>
          <a:noFill/>
        </p:spPr>
        <p:txBody>
          <a:bodyPr wrap="square" rtlCol="0">
            <a:spAutoFit/>
          </a:bodyPr>
          <a:lstStyle/>
          <a:p>
            <a:pPr algn="ctr"/>
            <a:r>
              <a:rPr lang="en-US" altLang="zh-CN" sz="1400" dirty="0">
                <a:latin typeface="Avenir Next LT Pro Demi" panose="020B0704020202020204" pitchFamily="34" charset="0"/>
              </a:rPr>
              <a:t>Wei</a:t>
            </a:r>
          </a:p>
          <a:p>
            <a:pPr algn="ctr"/>
            <a:r>
              <a:rPr lang="en-US" altLang="zh-CN" sz="1400" dirty="0">
                <a:latin typeface="Avenir Next LT Pro Demi" panose="020B0704020202020204" pitchFamily="34" charset="0"/>
              </a:rPr>
              <a:t>XU</a:t>
            </a:r>
            <a:endParaRPr lang="zh-CN" altLang="en-US" sz="1400" dirty="0">
              <a:latin typeface="Avenir Next LT Pro Demi" panose="020B0704020202020204" pitchFamily="34" charset="0"/>
            </a:endParaRPr>
          </a:p>
        </p:txBody>
      </p:sp>
      <p:sp>
        <p:nvSpPr>
          <p:cNvPr id="27" name="TextBox 26">
            <a:extLst>
              <a:ext uri="{FF2B5EF4-FFF2-40B4-BE49-F238E27FC236}">
                <a16:creationId xmlns:a16="http://schemas.microsoft.com/office/drawing/2014/main" id="{7FB4FD61-76E3-AEE1-319C-82A8F72DB6CE}"/>
              </a:ext>
            </a:extLst>
          </p:cNvPr>
          <p:cNvSpPr txBox="1"/>
          <p:nvPr/>
        </p:nvSpPr>
        <p:spPr>
          <a:xfrm>
            <a:off x="10570385" y="4809545"/>
            <a:ext cx="917279" cy="523220"/>
          </a:xfrm>
          <a:prstGeom prst="rect">
            <a:avLst/>
          </a:prstGeom>
          <a:noFill/>
        </p:spPr>
        <p:txBody>
          <a:bodyPr wrap="square" rtlCol="0">
            <a:spAutoFit/>
          </a:bodyPr>
          <a:lstStyle/>
          <a:p>
            <a:pPr algn="ctr"/>
            <a:r>
              <a:rPr lang="en-US" altLang="zh-CN" sz="1400" dirty="0">
                <a:latin typeface="Avenir Next LT Pro Demi" panose="020B0704020202020204" pitchFamily="34" charset="0"/>
              </a:rPr>
              <a:t>Yong</a:t>
            </a:r>
          </a:p>
          <a:p>
            <a:pPr algn="ctr"/>
            <a:r>
              <a:rPr lang="en-US" altLang="zh-CN" sz="1400" dirty="0">
                <a:latin typeface="Avenir Next LT Pro Demi" panose="020B0704020202020204" pitchFamily="34" charset="0"/>
              </a:rPr>
              <a:t>WANG</a:t>
            </a:r>
            <a:endParaRPr lang="zh-CN" altLang="en-US" sz="1400" dirty="0">
              <a:latin typeface="Avenir Next LT Pro Demi" panose="020B0704020202020204" pitchFamily="34" charset="0"/>
            </a:endParaRPr>
          </a:p>
        </p:txBody>
      </p:sp>
      <p:pic>
        <p:nvPicPr>
          <p:cNvPr id="28" name="Picture 27">
            <a:extLst>
              <a:ext uri="{FF2B5EF4-FFF2-40B4-BE49-F238E27FC236}">
                <a16:creationId xmlns:a16="http://schemas.microsoft.com/office/drawing/2014/main" id="{AA49A14F-E5E9-B7E4-8E94-F3689B3C5C1A}"/>
              </a:ext>
            </a:extLst>
          </p:cNvPr>
          <p:cNvPicPr>
            <a:picLocks noChangeAspect="1"/>
          </p:cNvPicPr>
          <p:nvPr/>
        </p:nvPicPr>
        <p:blipFill>
          <a:blip r:embed="rId4"/>
          <a:stretch>
            <a:fillRect/>
          </a:stretch>
        </p:blipFill>
        <p:spPr>
          <a:xfrm>
            <a:off x="10581385" y="5372289"/>
            <a:ext cx="950093" cy="485346"/>
          </a:xfrm>
          <a:prstGeom prst="rect">
            <a:avLst/>
          </a:prstGeom>
        </p:spPr>
      </p:pic>
      <p:pic>
        <p:nvPicPr>
          <p:cNvPr id="29" name="Picture 28">
            <a:extLst>
              <a:ext uri="{FF2B5EF4-FFF2-40B4-BE49-F238E27FC236}">
                <a16:creationId xmlns:a16="http://schemas.microsoft.com/office/drawing/2014/main" id="{007A55CA-9E49-40F8-9B16-E059931A7D51}"/>
              </a:ext>
            </a:extLst>
          </p:cNvPr>
          <p:cNvPicPr>
            <a:picLocks noChangeAspect="1"/>
          </p:cNvPicPr>
          <p:nvPr/>
        </p:nvPicPr>
        <p:blipFill>
          <a:blip r:embed="rId6"/>
          <a:stretch>
            <a:fillRect/>
          </a:stretch>
        </p:blipFill>
        <p:spPr>
          <a:xfrm>
            <a:off x="3185892" y="5409368"/>
            <a:ext cx="942353" cy="485347"/>
          </a:xfrm>
          <a:prstGeom prst="rect">
            <a:avLst/>
          </a:prstGeom>
        </p:spPr>
      </p:pic>
      <p:pic>
        <p:nvPicPr>
          <p:cNvPr id="30" name="Picture 29">
            <a:extLst>
              <a:ext uri="{FF2B5EF4-FFF2-40B4-BE49-F238E27FC236}">
                <a16:creationId xmlns:a16="http://schemas.microsoft.com/office/drawing/2014/main" id="{AB255CF0-7127-8187-8E68-BDA5417D0DA5}"/>
              </a:ext>
            </a:extLst>
          </p:cNvPr>
          <p:cNvPicPr>
            <a:picLocks noChangeAspect="1"/>
          </p:cNvPicPr>
          <p:nvPr/>
        </p:nvPicPr>
        <p:blipFill>
          <a:blip r:embed="rId7"/>
          <a:stretch>
            <a:fillRect/>
          </a:stretch>
        </p:blipFill>
        <p:spPr>
          <a:xfrm>
            <a:off x="7042984" y="5359296"/>
            <a:ext cx="731440" cy="373649"/>
          </a:xfrm>
          <a:prstGeom prst="rect">
            <a:avLst/>
          </a:prstGeom>
        </p:spPr>
      </p:pic>
      <p:pic>
        <p:nvPicPr>
          <p:cNvPr id="32" name="Picture 31">
            <a:extLst>
              <a:ext uri="{FF2B5EF4-FFF2-40B4-BE49-F238E27FC236}">
                <a16:creationId xmlns:a16="http://schemas.microsoft.com/office/drawing/2014/main" id="{3942861E-E738-B237-376E-E7600BFCDB28}"/>
              </a:ext>
            </a:extLst>
          </p:cNvPr>
          <p:cNvPicPr>
            <a:picLocks noChangeAspect="1"/>
          </p:cNvPicPr>
          <p:nvPr/>
        </p:nvPicPr>
        <p:blipFill>
          <a:blip r:embed="rId8"/>
          <a:stretch>
            <a:fillRect/>
          </a:stretch>
        </p:blipFill>
        <p:spPr>
          <a:xfrm>
            <a:off x="5765840" y="5372289"/>
            <a:ext cx="937492" cy="485346"/>
          </a:xfrm>
          <a:prstGeom prst="rect">
            <a:avLst/>
          </a:prstGeom>
        </p:spPr>
      </p:pic>
      <p:pic>
        <p:nvPicPr>
          <p:cNvPr id="33" name="Picture 2" descr="The Hong Kong University of Science and Technology - ISCN">
            <a:extLst>
              <a:ext uri="{FF2B5EF4-FFF2-40B4-BE49-F238E27FC236}">
                <a16:creationId xmlns:a16="http://schemas.microsoft.com/office/drawing/2014/main" id="{E1107E31-F2A3-6982-1EBF-7A06915E04A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12323" y="5409368"/>
            <a:ext cx="1235477" cy="38321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BNL | Brand Center | Logo">
            <a:extLst>
              <a:ext uri="{FF2B5EF4-FFF2-40B4-BE49-F238E27FC236}">
                <a16:creationId xmlns:a16="http://schemas.microsoft.com/office/drawing/2014/main" id="{49CF0E7C-AE3A-1501-DF28-E0D0BC7A589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06839" y="5338332"/>
            <a:ext cx="731440" cy="4938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person standing by a lake&#10;&#10;Description automatically generated with low confidence">
            <a:extLst>
              <a:ext uri="{FF2B5EF4-FFF2-40B4-BE49-F238E27FC236}">
                <a16:creationId xmlns:a16="http://schemas.microsoft.com/office/drawing/2014/main" id="{20DE457F-37EB-7A00-4D87-C0EF5456CF2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086" t="32517" r="53456" b="34027"/>
          <a:stretch/>
        </p:blipFill>
        <p:spPr>
          <a:xfrm>
            <a:off x="1859341" y="3722432"/>
            <a:ext cx="988225" cy="988225"/>
          </a:xfrm>
          <a:prstGeom prst="ellipse">
            <a:avLst/>
          </a:prstGeom>
        </p:spPr>
      </p:pic>
      <p:pic>
        <p:nvPicPr>
          <p:cNvPr id="37" name="Picture 36">
            <a:extLst>
              <a:ext uri="{FF2B5EF4-FFF2-40B4-BE49-F238E27FC236}">
                <a16:creationId xmlns:a16="http://schemas.microsoft.com/office/drawing/2014/main" id="{F809B0D3-CCD3-48F7-17F0-C4758AD63D15}"/>
              </a:ext>
            </a:extLst>
          </p:cNvPr>
          <p:cNvPicPr>
            <a:picLocks noChangeAspect="1"/>
          </p:cNvPicPr>
          <p:nvPr/>
        </p:nvPicPr>
        <p:blipFill rotWithShape="1">
          <a:blip r:embed="rId12"/>
          <a:srcRect l="1" t="10295" r="1268" b="13894"/>
          <a:stretch/>
        </p:blipFill>
        <p:spPr>
          <a:xfrm>
            <a:off x="10526297" y="3722432"/>
            <a:ext cx="961367" cy="1008587"/>
          </a:xfrm>
          <a:prstGeom prst="flowChartConnector">
            <a:avLst/>
          </a:prstGeom>
        </p:spPr>
      </p:pic>
      <p:pic>
        <p:nvPicPr>
          <p:cNvPr id="38" name="Picture 37">
            <a:extLst>
              <a:ext uri="{FF2B5EF4-FFF2-40B4-BE49-F238E27FC236}">
                <a16:creationId xmlns:a16="http://schemas.microsoft.com/office/drawing/2014/main" id="{7D12C86D-AB91-767B-A6D6-9B999217C3CD}"/>
              </a:ext>
            </a:extLst>
          </p:cNvPr>
          <p:cNvPicPr>
            <a:picLocks noChangeAspect="1"/>
          </p:cNvPicPr>
          <p:nvPr/>
        </p:nvPicPr>
        <p:blipFill rotWithShape="1">
          <a:blip r:embed="rId13"/>
          <a:srcRect l="5583" t="8462" r="9224" b="19046"/>
          <a:stretch/>
        </p:blipFill>
        <p:spPr>
          <a:xfrm>
            <a:off x="6918602" y="3722432"/>
            <a:ext cx="931945" cy="977720"/>
          </a:xfrm>
          <a:prstGeom prst="flowChartConnector">
            <a:avLst/>
          </a:prstGeom>
        </p:spPr>
      </p:pic>
      <p:pic>
        <p:nvPicPr>
          <p:cNvPr id="39" name="Picture 38">
            <a:extLst>
              <a:ext uri="{FF2B5EF4-FFF2-40B4-BE49-F238E27FC236}">
                <a16:creationId xmlns:a16="http://schemas.microsoft.com/office/drawing/2014/main" id="{99D08766-AE8E-DD5B-2C46-0E66B3257395}"/>
              </a:ext>
            </a:extLst>
          </p:cNvPr>
          <p:cNvPicPr>
            <a:picLocks noChangeAspect="1"/>
          </p:cNvPicPr>
          <p:nvPr/>
        </p:nvPicPr>
        <p:blipFill rotWithShape="1">
          <a:blip r:embed="rId14"/>
          <a:srcRect l="15740" t="8714" r="18191" b="32893"/>
          <a:stretch/>
        </p:blipFill>
        <p:spPr>
          <a:xfrm>
            <a:off x="5723213" y="3722432"/>
            <a:ext cx="954821" cy="1001720"/>
          </a:xfrm>
          <a:prstGeom prst="flowChartConnector">
            <a:avLst/>
          </a:prstGeom>
        </p:spPr>
      </p:pic>
      <p:pic>
        <p:nvPicPr>
          <p:cNvPr id="42" name="Picture 41">
            <a:extLst>
              <a:ext uri="{FF2B5EF4-FFF2-40B4-BE49-F238E27FC236}">
                <a16:creationId xmlns:a16="http://schemas.microsoft.com/office/drawing/2014/main" id="{7D11C0D7-DAFA-10EE-2FC3-B0330DDAA0C1}"/>
              </a:ext>
            </a:extLst>
          </p:cNvPr>
          <p:cNvPicPr>
            <a:picLocks noChangeAspect="1"/>
          </p:cNvPicPr>
          <p:nvPr/>
        </p:nvPicPr>
        <p:blipFill rotWithShape="1">
          <a:blip r:embed="rId15"/>
          <a:srcRect l="1229" t="1825" r="595" b="-1"/>
          <a:stretch/>
        </p:blipFill>
        <p:spPr>
          <a:xfrm>
            <a:off x="4457162" y="3722432"/>
            <a:ext cx="912932" cy="975732"/>
          </a:xfrm>
          <a:prstGeom prst="ellipse">
            <a:avLst/>
          </a:prstGeom>
        </p:spPr>
      </p:pic>
      <p:pic>
        <p:nvPicPr>
          <p:cNvPr id="43" name="Picture 42">
            <a:extLst>
              <a:ext uri="{FF2B5EF4-FFF2-40B4-BE49-F238E27FC236}">
                <a16:creationId xmlns:a16="http://schemas.microsoft.com/office/drawing/2014/main" id="{6A3E31FE-9261-B49D-75EE-B963FED99DDE}"/>
              </a:ext>
            </a:extLst>
          </p:cNvPr>
          <p:cNvPicPr>
            <a:picLocks noChangeAspect="1"/>
          </p:cNvPicPr>
          <p:nvPr/>
        </p:nvPicPr>
        <p:blipFill rotWithShape="1">
          <a:blip r:embed="rId16"/>
          <a:srcRect l="9824" t="5985" r="4983" b="29202"/>
          <a:stretch/>
        </p:blipFill>
        <p:spPr>
          <a:xfrm>
            <a:off x="3211746" y="3722432"/>
            <a:ext cx="961367" cy="1020034"/>
          </a:xfrm>
          <a:prstGeom prst="flowChartConnector">
            <a:avLst/>
          </a:prstGeom>
        </p:spPr>
      </p:pic>
      <p:pic>
        <p:nvPicPr>
          <p:cNvPr id="45" name="Picture 44">
            <a:extLst>
              <a:ext uri="{FF2B5EF4-FFF2-40B4-BE49-F238E27FC236}">
                <a16:creationId xmlns:a16="http://schemas.microsoft.com/office/drawing/2014/main" id="{D0C7E7D8-632F-1BB1-7EF5-47957C9A4DAB}"/>
              </a:ext>
            </a:extLst>
          </p:cNvPr>
          <p:cNvPicPr>
            <a:picLocks noChangeAspect="1"/>
          </p:cNvPicPr>
          <p:nvPr/>
        </p:nvPicPr>
        <p:blipFill rotWithShape="1">
          <a:blip r:embed="rId17"/>
          <a:srcRect l="1" t="166" r="166"/>
          <a:stretch/>
        </p:blipFill>
        <p:spPr>
          <a:xfrm>
            <a:off x="9325441" y="3722432"/>
            <a:ext cx="988226" cy="984193"/>
          </a:xfrm>
          <a:prstGeom prst="ellipse">
            <a:avLst/>
          </a:prstGeom>
        </p:spPr>
      </p:pic>
      <p:pic>
        <p:nvPicPr>
          <p:cNvPr id="47" name="Picture 46">
            <a:extLst>
              <a:ext uri="{FF2B5EF4-FFF2-40B4-BE49-F238E27FC236}">
                <a16:creationId xmlns:a16="http://schemas.microsoft.com/office/drawing/2014/main" id="{FFA601FF-E58F-8DE3-882C-1F8AF5F5984A}"/>
              </a:ext>
            </a:extLst>
          </p:cNvPr>
          <p:cNvPicPr>
            <a:picLocks noChangeAspect="1"/>
          </p:cNvPicPr>
          <p:nvPr/>
        </p:nvPicPr>
        <p:blipFill>
          <a:blip r:embed="rId18"/>
          <a:stretch>
            <a:fillRect/>
          </a:stretch>
        </p:blipFill>
        <p:spPr>
          <a:xfrm>
            <a:off x="8115583" y="3722432"/>
            <a:ext cx="981186" cy="974815"/>
          </a:xfrm>
          <a:prstGeom prst="ellipse">
            <a:avLst/>
          </a:prstGeom>
        </p:spPr>
      </p:pic>
      <p:pic>
        <p:nvPicPr>
          <p:cNvPr id="48" name="Picture 47">
            <a:extLst>
              <a:ext uri="{FF2B5EF4-FFF2-40B4-BE49-F238E27FC236}">
                <a16:creationId xmlns:a16="http://schemas.microsoft.com/office/drawing/2014/main" id="{94EB00A4-9EA1-E416-A62B-EB31C7D5F9EF}"/>
              </a:ext>
            </a:extLst>
          </p:cNvPr>
          <p:cNvPicPr>
            <a:picLocks noChangeAspect="1"/>
          </p:cNvPicPr>
          <p:nvPr/>
        </p:nvPicPr>
        <p:blipFill>
          <a:blip r:embed="rId7"/>
          <a:stretch>
            <a:fillRect/>
          </a:stretch>
        </p:blipFill>
        <p:spPr>
          <a:xfrm>
            <a:off x="8260701" y="5372289"/>
            <a:ext cx="731440" cy="373649"/>
          </a:xfrm>
          <a:prstGeom prst="rect">
            <a:avLst/>
          </a:prstGeom>
        </p:spPr>
      </p:pic>
      <p:pic>
        <p:nvPicPr>
          <p:cNvPr id="52" name="Picture 51" descr="A city skyline at night&#10;&#10;Description automatically generated with medium confidence">
            <a:extLst>
              <a:ext uri="{FF2B5EF4-FFF2-40B4-BE49-F238E27FC236}">
                <a16:creationId xmlns:a16="http://schemas.microsoft.com/office/drawing/2014/main" id="{44B69537-C01B-6719-F4B7-B0EFBE9E65C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867" y="698817"/>
            <a:ext cx="3600733" cy="685554"/>
          </a:xfrm>
          <a:prstGeom prst="rect">
            <a:avLst/>
          </a:prstGeom>
        </p:spPr>
      </p:pic>
    </p:spTree>
    <p:extLst>
      <p:ext uri="{BB962C8B-B14F-4D97-AF65-F5344CB8AC3E}">
        <p14:creationId xmlns:p14="http://schemas.microsoft.com/office/powerpoint/2010/main" val="2016204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20</a:t>
            </a:fld>
            <a:endParaRPr lang="de-CH" dirty="0"/>
          </a:p>
        </p:txBody>
      </p:sp>
      <p:pic>
        <p:nvPicPr>
          <p:cNvPr id="6" name="Picture 5">
            <a:extLst>
              <a:ext uri="{FF2B5EF4-FFF2-40B4-BE49-F238E27FC236}">
                <a16:creationId xmlns:a16="http://schemas.microsoft.com/office/drawing/2014/main" id="{4C2348EE-C017-2D43-956D-5A1B86609C9E}"/>
              </a:ext>
            </a:extLst>
          </p:cNvPr>
          <p:cNvPicPr>
            <a:picLocks noChangeAspect="1"/>
          </p:cNvPicPr>
          <p:nvPr/>
        </p:nvPicPr>
        <p:blipFill>
          <a:blip r:embed="rId3"/>
          <a:stretch>
            <a:fillRect/>
          </a:stretch>
        </p:blipFill>
        <p:spPr>
          <a:xfrm>
            <a:off x="1027715" y="2493152"/>
            <a:ext cx="9796560" cy="3022612"/>
          </a:xfrm>
          <a:prstGeom prst="rect">
            <a:avLst/>
          </a:prstGeom>
        </p:spPr>
      </p:pic>
      <p:sp>
        <p:nvSpPr>
          <p:cNvPr id="7" name="文本框 6">
            <a:extLst>
              <a:ext uri="{FF2B5EF4-FFF2-40B4-BE49-F238E27FC236}">
                <a16:creationId xmlns:a16="http://schemas.microsoft.com/office/drawing/2014/main" id="{D3D418A8-2A39-18D8-8686-BB18155B3F88}"/>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Evaluation</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Demo showcase</a:t>
            </a:r>
          </a:p>
        </p:txBody>
      </p:sp>
      <p:sp>
        <p:nvSpPr>
          <p:cNvPr id="14" name="Block Arc 13">
            <a:extLst>
              <a:ext uri="{FF2B5EF4-FFF2-40B4-BE49-F238E27FC236}">
                <a16:creationId xmlns:a16="http://schemas.microsoft.com/office/drawing/2014/main" id="{51D7079D-9E5C-9F1C-F21A-534CD41FD192}"/>
              </a:ext>
            </a:extLst>
          </p:cNvPr>
          <p:cNvSpPr/>
          <p:nvPr/>
        </p:nvSpPr>
        <p:spPr>
          <a:xfrm rot="18762671">
            <a:off x="3759929" y="4458053"/>
            <a:ext cx="1104893" cy="1085098"/>
          </a:xfrm>
          <a:prstGeom prst="blockArc">
            <a:avLst>
              <a:gd name="adj1" fmla="val 10725451"/>
              <a:gd name="adj2" fmla="val 85583"/>
              <a:gd name="adj3" fmla="val 48390"/>
            </a:avLst>
          </a:prstGeom>
          <a:solidFill>
            <a:schemeClr val="tx1">
              <a:lumMod val="75000"/>
              <a:lumOff val="25000"/>
              <a:alpha val="38824"/>
            </a:schemeClr>
          </a:solidFill>
          <a:ln w="38100">
            <a:solidFill>
              <a:srgbClr val="FEFEFE"/>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Block Arc 14">
            <a:extLst>
              <a:ext uri="{FF2B5EF4-FFF2-40B4-BE49-F238E27FC236}">
                <a16:creationId xmlns:a16="http://schemas.microsoft.com/office/drawing/2014/main" id="{AC42773A-BF64-6E7B-DD85-11A02C9253DF}"/>
              </a:ext>
            </a:extLst>
          </p:cNvPr>
          <p:cNvSpPr/>
          <p:nvPr/>
        </p:nvSpPr>
        <p:spPr>
          <a:xfrm rot="2533503">
            <a:off x="4516898" y="4416845"/>
            <a:ext cx="1154433" cy="1133750"/>
          </a:xfrm>
          <a:prstGeom prst="blockArc">
            <a:avLst>
              <a:gd name="adj1" fmla="val 10725451"/>
              <a:gd name="adj2" fmla="val 85583"/>
              <a:gd name="adj3" fmla="val 48390"/>
            </a:avLst>
          </a:prstGeom>
          <a:solidFill>
            <a:schemeClr val="tx1">
              <a:lumMod val="75000"/>
              <a:lumOff val="25000"/>
              <a:alpha val="38824"/>
            </a:schemeClr>
          </a:solidFill>
          <a:ln w="38100">
            <a:solidFill>
              <a:srgbClr val="FEFEFE"/>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6" name="Straight Connector 15">
            <a:extLst>
              <a:ext uri="{FF2B5EF4-FFF2-40B4-BE49-F238E27FC236}">
                <a16:creationId xmlns:a16="http://schemas.microsoft.com/office/drawing/2014/main" id="{16708D60-8837-4795-D168-49763F57466E}"/>
              </a:ext>
            </a:extLst>
          </p:cNvPr>
          <p:cNvCxnSpPr>
            <a:cxnSpLocks/>
          </p:cNvCxnSpPr>
          <p:nvPr/>
        </p:nvCxnSpPr>
        <p:spPr>
          <a:xfrm flipV="1">
            <a:off x="3805767" y="4614333"/>
            <a:ext cx="833966" cy="190500"/>
          </a:xfrm>
          <a:prstGeom prst="line">
            <a:avLst/>
          </a:prstGeom>
          <a:ln w="38100">
            <a:solidFill>
              <a:schemeClr val="bg1">
                <a:lumMod val="95000"/>
              </a:schemeClr>
            </a:solidFill>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26819FD-4B1D-3B6E-4E52-01B0476F9B07}"/>
              </a:ext>
            </a:extLst>
          </p:cNvPr>
          <p:cNvCxnSpPr>
            <a:cxnSpLocks/>
          </p:cNvCxnSpPr>
          <p:nvPr/>
        </p:nvCxnSpPr>
        <p:spPr>
          <a:xfrm flipV="1">
            <a:off x="1185333" y="4656667"/>
            <a:ext cx="1264376" cy="243416"/>
          </a:xfrm>
          <a:prstGeom prst="line">
            <a:avLst/>
          </a:prstGeom>
          <a:ln w="38100">
            <a:solidFill>
              <a:schemeClr val="bg1">
                <a:lumMod val="95000"/>
              </a:schemeClr>
            </a:solidFill>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7506B4D-12D3-184B-9229-91B19760FC24}"/>
              </a:ext>
            </a:extLst>
          </p:cNvPr>
          <p:cNvGrpSpPr/>
          <p:nvPr/>
        </p:nvGrpSpPr>
        <p:grpSpPr>
          <a:xfrm>
            <a:off x="2975133" y="4091503"/>
            <a:ext cx="381000" cy="461665"/>
            <a:chOff x="2978150" y="4264967"/>
            <a:chExt cx="381000" cy="461665"/>
          </a:xfrm>
        </p:grpSpPr>
        <p:sp>
          <p:nvSpPr>
            <p:cNvPr id="17" name="Oval 16">
              <a:extLst>
                <a:ext uri="{FF2B5EF4-FFF2-40B4-BE49-F238E27FC236}">
                  <a16:creationId xmlns:a16="http://schemas.microsoft.com/office/drawing/2014/main" id="{7E85C86D-EDAA-4054-819E-A45E9088A180}"/>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FFC2DA6-9559-737A-5366-29E37ACD84D6}"/>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1</a:t>
              </a:r>
            </a:p>
          </p:txBody>
        </p:sp>
      </p:grpSp>
      <p:grpSp>
        <p:nvGrpSpPr>
          <p:cNvPr id="19" name="Group 18">
            <a:extLst>
              <a:ext uri="{FF2B5EF4-FFF2-40B4-BE49-F238E27FC236}">
                <a16:creationId xmlns:a16="http://schemas.microsoft.com/office/drawing/2014/main" id="{29BDB799-C8E6-A0F6-7E45-3526372B6DD0}"/>
              </a:ext>
            </a:extLst>
          </p:cNvPr>
          <p:cNvGrpSpPr/>
          <p:nvPr/>
        </p:nvGrpSpPr>
        <p:grpSpPr>
          <a:xfrm>
            <a:off x="5385467" y="4072453"/>
            <a:ext cx="381000" cy="461665"/>
            <a:chOff x="2978150" y="4264967"/>
            <a:chExt cx="381000" cy="461665"/>
          </a:xfrm>
        </p:grpSpPr>
        <p:sp>
          <p:nvSpPr>
            <p:cNvPr id="21" name="Oval 20">
              <a:extLst>
                <a:ext uri="{FF2B5EF4-FFF2-40B4-BE49-F238E27FC236}">
                  <a16:creationId xmlns:a16="http://schemas.microsoft.com/office/drawing/2014/main" id="{B22D3198-0621-3C36-01FB-15E98C1476A4}"/>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B8CDBA5-D669-3824-CDCF-4DE72C148CAA}"/>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2</a:t>
              </a:r>
            </a:p>
          </p:txBody>
        </p:sp>
      </p:grpSp>
      <p:grpSp>
        <p:nvGrpSpPr>
          <p:cNvPr id="27" name="Group 26">
            <a:extLst>
              <a:ext uri="{FF2B5EF4-FFF2-40B4-BE49-F238E27FC236}">
                <a16:creationId xmlns:a16="http://schemas.microsoft.com/office/drawing/2014/main" id="{841CBFF6-D825-D61E-75CF-A2A4C9139363}"/>
              </a:ext>
            </a:extLst>
          </p:cNvPr>
          <p:cNvGrpSpPr/>
          <p:nvPr/>
        </p:nvGrpSpPr>
        <p:grpSpPr>
          <a:xfrm>
            <a:off x="7920848" y="4091503"/>
            <a:ext cx="381000" cy="461665"/>
            <a:chOff x="2978150" y="4264967"/>
            <a:chExt cx="381000" cy="461665"/>
          </a:xfrm>
        </p:grpSpPr>
        <p:sp>
          <p:nvSpPr>
            <p:cNvPr id="28" name="Oval 27">
              <a:extLst>
                <a:ext uri="{FF2B5EF4-FFF2-40B4-BE49-F238E27FC236}">
                  <a16:creationId xmlns:a16="http://schemas.microsoft.com/office/drawing/2014/main" id="{520F7D4F-E9CA-1EA5-88D7-DA03B29CDD40}"/>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2F8738F-432E-F255-CADB-7FFEE71FE95E}"/>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3</a:t>
              </a:r>
            </a:p>
          </p:txBody>
        </p:sp>
      </p:grpSp>
      <p:grpSp>
        <p:nvGrpSpPr>
          <p:cNvPr id="30" name="Group 29">
            <a:extLst>
              <a:ext uri="{FF2B5EF4-FFF2-40B4-BE49-F238E27FC236}">
                <a16:creationId xmlns:a16="http://schemas.microsoft.com/office/drawing/2014/main" id="{8ECB9336-D955-C31C-C209-D2BF505F60C8}"/>
              </a:ext>
            </a:extLst>
          </p:cNvPr>
          <p:cNvGrpSpPr/>
          <p:nvPr/>
        </p:nvGrpSpPr>
        <p:grpSpPr>
          <a:xfrm>
            <a:off x="10350555" y="4075628"/>
            <a:ext cx="381000" cy="461665"/>
            <a:chOff x="2978150" y="4264967"/>
            <a:chExt cx="381000" cy="461665"/>
          </a:xfrm>
        </p:grpSpPr>
        <p:sp>
          <p:nvSpPr>
            <p:cNvPr id="31" name="Oval 30">
              <a:extLst>
                <a:ext uri="{FF2B5EF4-FFF2-40B4-BE49-F238E27FC236}">
                  <a16:creationId xmlns:a16="http://schemas.microsoft.com/office/drawing/2014/main" id="{2D73CAE8-7C70-17E5-A45A-F2A4D7A34A46}"/>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113355E-5EBD-81EA-8944-525C21F9B09A}"/>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4</a:t>
              </a:r>
            </a:p>
          </p:txBody>
        </p:sp>
      </p:grpSp>
      <p:sp>
        <p:nvSpPr>
          <p:cNvPr id="33" name="Rectangle 32">
            <a:extLst>
              <a:ext uri="{FF2B5EF4-FFF2-40B4-BE49-F238E27FC236}">
                <a16:creationId xmlns:a16="http://schemas.microsoft.com/office/drawing/2014/main" id="{E78D90E3-2658-A812-4CB5-F6061519015D}"/>
              </a:ext>
            </a:extLst>
          </p:cNvPr>
          <p:cNvSpPr/>
          <p:nvPr/>
        </p:nvSpPr>
        <p:spPr>
          <a:xfrm>
            <a:off x="6238792" y="3803577"/>
            <a:ext cx="5027432" cy="1916119"/>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37E3ED-2219-263C-B3AD-DB2733AAB8B5}"/>
              </a:ext>
            </a:extLst>
          </p:cNvPr>
          <p:cNvSpPr txBox="1"/>
          <p:nvPr/>
        </p:nvSpPr>
        <p:spPr>
          <a:xfrm>
            <a:off x="931475" y="1778727"/>
            <a:ext cx="9912173" cy="523220"/>
          </a:xfrm>
          <a:prstGeom prst="rect">
            <a:avLst/>
          </a:prstGeom>
          <a:noFill/>
        </p:spPr>
        <p:txBody>
          <a:bodyPr wrap="square" rtlCol="0">
            <a:spAutoFit/>
          </a:bodyPr>
          <a:lstStyle/>
          <a:p>
            <a:pPr algn="ctr"/>
            <a:r>
              <a:rPr lang="en-US" altLang="zh-CN" sz="28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Quantum Neural Network example</a:t>
            </a:r>
            <a:endParaRPr lang="en-US" altLang="zh-CN" sz="2800" dirty="0">
              <a:latin typeface="Avenir Next LT Pro Demi" panose="020B0704020202020204" pitchFamily="34" charset="0"/>
              <a:ea typeface="Roboto" panose="02000000000000000000" pitchFamily="2" charset="0"/>
              <a:cs typeface="Roboto" panose="02000000000000000000" pitchFamily="2" charset="0"/>
            </a:endParaRPr>
          </a:p>
        </p:txBody>
      </p:sp>
      <p:sp>
        <p:nvSpPr>
          <p:cNvPr id="2" name="Rectangle 1">
            <a:extLst>
              <a:ext uri="{FF2B5EF4-FFF2-40B4-BE49-F238E27FC236}">
                <a16:creationId xmlns:a16="http://schemas.microsoft.com/office/drawing/2014/main" id="{04D48D85-04F4-26D7-B3CD-4CEFC6C33C0E}"/>
              </a:ext>
            </a:extLst>
          </p:cNvPr>
          <p:cNvSpPr/>
          <p:nvPr/>
        </p:nvSpPr>
        <p:spPr>
          <a:xfrm>
            <a:off x="718414" y="2573998"/>
            <a:ext cx="10338294" cy="106628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071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xit" presetSubtype="0" fill="hold" grpId="1" nodeType="afterEffect">
                                  <p:stCondLst>
                                    <p:cond delay="750"/>
                                  </p:stCondLst>
                                  <p:childTnLst>
                                    <p:animEffect transition="out" filter="fade">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par>
                                <p:cTn id="15" presetID="10" presetClass="exit" presetSubtype="0" fill="hold" grpId="1" nodeType="withEffect">
                                  <p:stCondLst>
                                    <p:cond delay="75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xit" presetSubtype="0" fill="hold" nodeType="afterEffect">
                                  <p:stCondLst>
                                    <p:cond delay="750"/>
                                  </p:stCondLst>
                                  <p:childTnLst>
                                    <p:animEffect transition="out" filter="fade">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par>
                                <p:cTn id="30" presetID="10" presetClass="exit" presetSubtype="0" fill="hold" nodeType="withEffect">
                                  <p:stCondLst>
                                    <p:cond delay="75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21</a:t>
            </a:fld>
            <a:endParaRPr lang="de-CH" dirty="0"/>
          </a:p>
        </p:txBody>
      </p:sp>
      <p:pic>
        <p:nvPicPr>
          <p:cNvPr id="6" name="Picture 5">
            <a:extLst>
              <a:ext uri="{FF2B5EF4-FFF2-40B4-BE49-F238E27FC236}">
                <a16:creationId xmlns:a16="http://schemas.microsoft.com/office/drawing/2014/main" id="{4C2348EE-C017-2D43-956D-5A1B86609C9E}"/>
              </a:ext>
            </a:extLst>
          </p:cNvPr>
          <p:cNvPicPr>
            <a:picLocks noChangeAspect="1"/>
          </p:cNvPicPr>
          <p:nvPr/>
        </p:nvPicPr>
        <p:blipFill>
          <a:blip r:embed="rId3"/>
          <a:stretch>
            <a:fillRect/>
          </a:stretch>
        </p:blipFill>
        <p:spPr>
          <a:xfrm>
            <a:off x="1027715" y="2493152"/>
            <a:ext cx="9796560" cy="3022612"/>
          </a:xfrm>
          <a:prstGeom prst="rect">
            <a:avLst/>
          </a:prstGeom>
        </p:spPr>
      </p:pic>
      <p:grpSp>
        <p:nvGrpSpPr>
          <p:cNvPr id="22" name="Group 21">
            <a:extLst>
              <a:ext uri="{FF2B5EF4-FFF2-40B4-BE49-F238E27FC236}">
                <a16:creationId xmlns:a16="http://schemas.microsoft.com/office/drawing/2014/main" id="{BB72ED3B-5904-48EC-4A19-6A20ADC927DC}"/>
              </a:ext>
            </a:extLst>
          </p:cNvPr>
          <p:cNvGrpSpPr/>
          <p:nvPr/>
        </p:nvGrpSpPr>
        <p:grpSpPr>
          <a:xfrm>
            <a:off x="2975133" y="4091503"/>
            <a:ext cx="381000" cy="461665"/>
            <a:chOff x="2978150" y="4264967"/>
            <a:chExt cx="381000" cy="461665"/>
          </a:xfrm>
        </p:grpSpPr>
        <p:sp>
          <p:nvSpPr>
            <p:cNvPr id="27" name="Oval 26">
              <a:extLst>
                <a:ext uri="{FF2B5EF4-FFF2-40B4-BE49-F238E27FC236}">
                  <a16:creationId xmlns:a16="http://schemas.microsoft.com/office/drawing/2014/main" id="{23A43F9C-8B8C-E5D1-8A8B-B5F320F13987}"/>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3A83F01-E3C6-813B-2AAB-568B0CE7F205}"/>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1</a:t>
              </a:r>
            </a:p>
          </p:txBody>
        </p:sp>
      </p:grpSp>
      <p:sp>
        <p:nvSpPr>
          <p:cNvPr id="2" name="文本框 6">
            <a:extLst>
              <a:ext uri="{FF2B5EF4-FFF2-40B4-BE49-F238E27FC236}">
                <a16:creationId xmlns:a16="http://schemas.microsoft.com/office/drawing/2014/main" id="{909167DD-2130-07E9-B90D-9E0624DB5A36}"/>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Evaluation</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Demo showcase</a:t>
            </a:r>
          </a:p>
        </p:txBody>
      </p:sp>
      <p:sp>
        <p:nvSpPr>
          <p:cNvPr id="12" name="Block Arc 11">
            <a:extLst>
              <a:ext uri="{FF2B5EF4-FFF2-40B4-BE49-F238E27FC236}">
                <a16:creationId xmlns:a16="http://schemas.microsoft.com/office/drawing/2014/main" id="{2E1F9F50-2F48-56FF-A607-48F22F1A3EFC}"/>
              </a:ext>
            </a:extLst>
          </p:cNvPr>
          <p:cNvSpPr/>
          <p:nvPr/>
        </p:nvSpPr>
        <p:spPr>
          <a:xfrm rot="1719196">
            <a:off x="6773218" y="4365896"/>
            <a:ext cx="1345328" cy="1321225"/>
          </a:xfrm>
          <a:prstGeom prst="blockArc">
            <a:avLst>
              <a:gd name="adj1" fmla="val 10725451"/>
              <a:gd name="adj2" fmla="val 85583"/>
              <a:gd name="adj3" fmla="val 48390"/>
            </a:avLst>
          </a:prstGeom>
          <a:solidFill>
            <a:schemeClr val="tx1">
              <a:lumMod val="75000"/>
              <a:lumOff val="25000"/>
              <a:alpha val="38824"/>
            </a:schemeClr>
          </a:solidFill>
          <a:ln w="38100">
            <a:solidFill>
              <a:srgbClr val="FEFEFE"/>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Block Arc 12">
            <a:extLst>
              <a:ext uri="{FF2B5EF4-FFF2-40B4-BE49-F238E27FC236}">
                <a16:creationId xmlns:a16="http://schemas.microsoft.com/office/drawing/2014/main" id="{7BB2355F-890C-2CCC-1164-82B1015BA178}"/>
              </a:ext>
            </a:extLst>
          </p:cNvPr>
          <p:cNvSpPr/>
          <p:nvPr/>
        </p:nvSpPr>
        <p:spPr>
          <a:xfrm rot="18070620">
            <a:off x="6264323" y="4668276"/>
            <a:ext cx="766870" cy="753131"/>
          </a:xfrm>
          <a:prstGeom prst="blockArc">
            <a:avLst>
              <a:gd name="adj1" fmla="val 10725451"/>
              <a:gd name="adj2" fmla="val 85583"/>
              <a:gd name="adj3" fmla="val 48390"/>
            </a:avLst>
          </a:prstGeom>
          <a:solidFill>
            <a:schemeClr val="tx1">
              <a:lumMod val="75000"/>
              <a:lumOff val="25000"/>
              <a:alpha val="38824"/>
            </a:schemeClr>
          </a:solidFill>
          <a:ln w="38100">
            <a:solidFill>
              <a:srgbClr val="FEFEFE"/>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 name="Straight Connector 13">
            <a:extLst>
              <a:ext uri="{FF2B5EF4-FFF2-40B4-BE49-F238E27FC236}">
                <a16:creationId xmlns:a16="http://schemas.microsoft.com/office/drawing/2014/main" id="{1CA46A5B-8802-F8F1-E8CF-6E1008AF00DF}"/>
              </a:ext>
            </a:extLst>
          </p:cNvPr>
          <p:cNvCxnSpPr>
            <a:cxnSpLocks/>
          </p:cNvCxnSpPr>
          <p:nvPr/>
        </p:nvCxnSpPr>
        <p:spPr>
          <a:xfrm>
            <a:off x="6847186" y="4697697"/>
            <a:ext cx="1204614" cy="60570"/>
          </a:xfrm>
          <a:prstGeom prst="line">
            <a:avLst/>
          </a:prstGeom>
          <a:ln w="38100">
            <a:solidFill>
              <a:schemeClr val="bg1">
                <a:lumMod val="95000"/>
              </a:schemeClr>
            </a:solidFill>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C37D8E-C756-9DDC-EB6E-3A17840AB8FA}"/>
              </a:ext>
            </a:extLst>
          </p:cNvPr>
          <p:cNvCxnSpPr>
            <a:cxnSpLocks/>
          </p:cNvCxnSpPr>
          <p:nvPr/>
        </p:nvCxnSpPr>
        <p:spPr>
          <a:xfrm flipV="1">
            <a:off x="4666937" y="4563533"/>
            <a:ext cx="794063" cy="41030"/>
          </a:xfrm>
          <a:prstGeom prst="line">
            <a:avLst/>
          </a:prstGeom>
          <a:ln w="38100">
            <a:solidFill>
              <a:schemeClr val="bg1">
                <a:lumMod val="95000"/>
              </a:schemeClr>
            </a:solidFill>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0E5741C-D4CF-EA8F-83EE-CC6074963BD9}"/>
              </a:ext>
            </a:extLst>
          </p:cNvPr>
          <p:cNvGrpSpPr/>
          <p:nvPr/>
        </p:nvGrpSpPr>
        <p:grpSpPr>
          <a:xfrm>
            <a:off x="5385467" y="4072453"/>
            <a:ext cx="381000" cy="461665"/>
            <a:chOff x="2978150" y="4264967"/>
            <a:chExt cx="381000" cy="461665"/>
          </a:xfrm>
        </p:grpSpPr>
        <p:sp>
          <p:nvSpPr>
            <p:cNvPr id="30" name="Oval 29">
              <a:extLst>
                <a:ext uri="{FF2B5EF4-FFF2-40B4-BE49-F238E27FC236}">
                  <a16:creationId xmlns:a16="http://schemas.microsoft.com/office/drawing/2014/main" id="{BCBCE964-5FCF-525A-1FE6-596B13A6CB00}"/>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FBDC816-A4CE-F155-96CB-FD879B5D8D57}"/>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2</a:t>
              </a:r>
            </a:p>
          </p:txBody>
        </p:sp>
      </p:grpSp>
      <p:grpSp>
        <p:nvGrpSpPr>
          <p:cNvPr id="32" name="Group 31">
            <a:extLst>
              <a:ext uri="{FF2B5EF4-FFF2-40B4-BE49-F238E27FC236}">
                <a16:creationId xmlns:a16="http://schemas.microsoft.com/office/drawing/2014/main" id="{A630432E-34ED-3F87-A500-46215DBE026A}"/>
              </a:ext>
            </a:extLst>
          </p:cNvPr>
          <p:cNvGrpSpPr/>
          <p:nvPr/>
        </p:nvGrpSpPr>
        <p:grpSpPr>
          <a:xfrm>
            <a:off x="7920848" y="4091503"/>
            <a:ext cx="381000" cy="461665"/>
            <a:chOff x="2978150" y="4264967"/>
            <a:chExt cx="381000" cy="461665"/>
          </a:xfrm>
        </p:grpSpPr>
        <p:sp>
          <p:nvSpPr>
            <p:cNvPr id="33" name="Oval 32">
              <a:extLst>
                <a:ext uri="{FF2B5EF4-FFF2-40B4-BE49-F238E27FC236}">
                  <a16:creationId xmlns:a16="http://schemas.microsoft.com/office/drawing/2014/main" id="{D6CDE137-C675-190D-913A-6A0F7E3DD4E7}"/>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EDF44D5-AAD1-9146-F4EF-1868F139C5E3}"/>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3</a:t>
              </a:r>
            </a:p>
          </p:txBody>
        </p:sp>
      </p:grpSp>
      <p:grpSp>
        <p:nvGrpSpPr>
          <p:cNvPr id="35" name="Group 34">
            <a:extLst>
              <a:ext uri="{FF2B5EF4-FFF2-40B4-BE49-F238E27FC236}">
                <a16:creationId xmlns:a16="http://schemas.microsoft.com/office/drawing/2014/main" id="{D14766C5-6FAC-064B-08CF-0C869B2EBADF}"/>
              </a:ext>
            </a:extLst>
          </p:cNvPr>
          <p:cNvGrpSpPr/>
          <p:nvPr/>
        </p:nvGrpSpPr>
        <p:grpSpPr>
          <a:xfrm>
            <a:off x="10350555" y="4075628"/>
            <a:ext cx="381000" cy="461665"/>
            <a:chOff x="2978150" y="4264967"/>
            <a:chExt cx="381000" cy="461665"/>
          </a:xfrm>
        </p:grpSpPr>
        <p:sp>
          <p:nvSpPr>
            <p:cNvPr id="36" name="Oval 35">
              <a:extLst>
                <a:ext uri="{FF2B5EF4-FFF2-40B4-BE49-F238E27FC236}">
                  <a16:creationId xmlns:a16="http://schemas.microsoft.com/office/drawing/2014/main" id="{A373B886-CFE2-799C-229E-49D9F3F3DCD1}"/>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E965ABE-96DB-4EA7-8601-4DB157AADEB5}"/>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4</a:t>
              </a:r>
            </a:p>
          </p:txBody>
        </p:sp>
      </p:grpSp>
      <p:sp>
        <p:nvSpPr>
          <p:cNvPr id="38" name="Rectangle 37">
            <a:extLst>
              <a:ext uri="{FF2B5EF4-FFF2-40B4-BE49-F238E27FC236}">
                <a16:creationId xmlns:a16="http://schemas.microsoft.com/office/drawing/2014/main" id="{B17DA53E-13B8-F942-7D86-8D910519859C}"/>
              </a:ext>
            </a:extLst>
          </p:cNvPr>
          <p:cNvSpPr/>
          <p:nvPr/>
        </p:nvSpPr>
        <p:spPr>
          <a:xfrm>
            <a:off x="845922" y="3892369"/>
            <a:ext cx="2636512" cy="1916119"/>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27D2665-3A4F-26A6-6C69-F1C5E848D216}"/>
              </a:ext>
            </a:extLst>
          </p:cNvPr>
          <p:cNvSpPr txBox="1"/>
          <p:nvPr/>
        </p:nvSpPr>
        <p:spPr>
          <a:xfrm>
            <a:off x="931475" y="1778727"/>
            <a:ext cx="9912173" cy="523220"/>
          </a:xfrm>
          <a:prstGeom prst="rect">
            <a:avLst/>
          </a:prstGeom>
          <a:noFill/>
        </p:spPr>
        <p:txBody>
          <a:bodyPr wrap="square" rtlCol="0">
            <a:spAutoFit/>
          </a:bodyPr>
          <a:lstStyle/>
          <a:p>
            <a:pPr algn="ctr"/>
            <a:r>
              <a:rPr lang="en-US" altLang="zh-CN" sz="28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Quantum Neural Network example</a:t>
            </a:r>
            <a:endParaRPr lang="en-US" altLang="zh-CN" sz="2800" dirty="0">
              <a:latin typeface="Avenir Next LT Pro Demi" panose="020B0704020202020204" pitchFamily="34" charset="0"/>
              <a:ea typeface="Roboto" panose="02000000000000000000" pitchFamily="2" charset="0"/>
              <a:cs typeface="Roboto" panose="02000000000000000000" pitchFamily="2" charset="0"/>
            </a:endParaRPr>
          </a:p>
        </p:txBody>
      </p:sp>
      <p:sp>
        <p:nvSpPr>
          <p:cNvPr id="5" name="Rectangle 4">
            <a:extLst>
              <a:ext uri="{FF2B5EF4-FFF2-40B4-BE49-F238E27FC236}">
                <a16:creationId xmlns:a16="http://schemas.microsoft.com/office/drawing/2014/main" id="{BC4ADE01-59DE-5408-098F-ED867CB204C4}"/>
              </a:ext>
            </a:extLst>
          </p:cNvPr>
          <p:cNvSpPr/>
          <p:nvPr/>
        </p:nvSpPr>
        <p:spPr>
          <a:xfrm>
            <a:off x="8550458" y="3803577"/>
            <a:ext cx="2715766" cy="1916119"/>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7B8BA9A-93CC-DC6C-BD80-F7AB98F6DF47}"/>
              </a:ext>
            </a:extLst>
          </p:cNvPr>
          <p:cNvSpPr/>
          <p:nvPr/>
        </p:nvSpPr>
        <p:spPr>
          <a:xfrm>
            <a:off x="597320" y="2702042"/>
            <a:ext cx="10338294" cy="106628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681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xit" presetSubtype="0" fill="hold" grpId="1" nodeType="afterEffect">
                                  <p:stCondLst>
                                    <p:cond delay="70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0" presetClass="exit" presetSubtype="0" fill="hold" grpId="1" nodeType="withEffect">
                                  <p:stCondLst>
                                    <p:cond delay="70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500"/>
                            </p:stCondLst>
                            <p:childTnLst>
                              <p:par>
                                <p:cTn id="32" presetID="10" presetClass="exit" presetSubtype="0" fill="hold" nodeType="afterEffect">
                                  <p:stCondLst>
                                    <p:cond delay="70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10" presetClass="exit" presetSubtype="0" fill="hold" nodeType="withEffect">
                                  <p:stCondLst>
                                    <p:cond delay="70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22</a:t>
            </a:fld>
            <a:endParaRPr lang="de-CH" dirty="0"/>
          </a:p>
        </p:txBody>
      </p:sp>
      <p:pic>
        <p:nvPicPr>
          <p:cNvPr id="6" name="Picture 5">
            <a:extLst>
              <a:ext uri="{FF2B5EF4-FFF2-40B4-BE49-F238E27FC236}">
                <a16:creationId xmlns:a16="http://schemas.microsoft.com/office/drawing/2014/main" id="{4C2348EE-C017-2D43-956D-5A1B86609C9E}"/>
              </a:ext>
            </a:extLst>
          </p:cNvPr>
          <p:cNvPicPr>
            <a:picLocks noChangeAspect="1"/>
          </p:cNvPicPr>
          <p:nvPr/>
        </p:nvPicPr>
        <p:blipFill>
          <a:blip r:embed="rId3"/>
          <a:stretch>
            <a:fillRect/>
          </a:stretch>
        </p:blipFill>
        <p:spPr>
          <a:xfrm>
            <a:off x="1027715" y="2493152"/>
            <a:ext cx="9796560" cy="3022612"/>
          </a:xfrm>
          <a:prstGeom prst="rect">
            <a:avLst/>
          </a:prstGeom>
        </p:spPr>
      </p:pic>
      <p:sp>
        <p:nvSpPr>
          <p:cNvPr id="2" name="文本框 6">
            <a:extLst>
              <a:ext uri="{FF2B5EF4-FFF2-40B4-BE49-F238E27FC236}">
                <a16:creationId xmlns:a16="http://schemas.microsoft.com/office/drawing/2014/main" id="{909167DD-2130-07E9-B90D-9E0624DB5A36}"/>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Evaluation</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Demo showcase</a:t>
            </a:r>
          </a:p>
        </p:txBody>
      </p:sp>
      <p:grpSp>
        <p:nvGrpSpPr>
          <p:cNvPr id="14" name="Group 13">
            <a:extLst>
              <a:ext uri="{FF2B5EF4-FFF2-40B4-BE49-F238E27FC236}">
                <a16:creationId xmlns:a16="http://schemas.microsoft.com/office/drawing/2014/main" id="{E37320D7-AB7B-4D25-B6B6-8887BC2E132E}"/>
              </a:ext>
            </a:extLst>
          </p:cNvPr>
          <p:cNvGrpSpPr/>
          <p:nvPr/>
        </p:nvGrpSpPr>
        <p:grpSpPr>
          <a:xfrm>
            <a:off x="2968783" y="4091503"/>
            <a:ext cx="381000" cy="461665"/>
            <a:chOff x="2978150" y="4264967"/>
            <a:chExt cx="381000" cy="461665"/>
          </a:xfrm>
        </p:grpSpPr>
        <p:sp>
          <p:nvSpPr>
            <p:cNvPr id="15" name="Oval 14">
              <a:extLst>
                <a:ext uri="{FF2B5EF4-FFF2-40B4-BE49-F238E27FC236}">
                  <a16:creationId xmlns:a16="http://schemas.microsoft.com/office/drawing/2014/main" id="{46AF234B-EFA4-41F3-C08E-956144DE1A53}"/>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896DD7A-7C23-CD2C-038B-FB161B9A266F}"/>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1</a:t>
              </a:r>
            </a:p>
          </p:txBody>
        </p:sp>
      </p:grpSp>
      <p:grpSp>
        <p:nvGrpSpPr>
          <p:cNvPr id="18" name="Group 17">
            <a:extLst>
              <a:ext uri="{FF2B5EF4-FFF2-40B4-BE49-F238E27FC236}">
                <a16:creationId xmlns:a16="http://schemas.microsoft.com/office/drawing/2014/main" id="{5E87527C-FAB4-FAFE-6C5C-5DE7391AA3AE}"/>
              </a:ext>
            </a:extLst>
          </p:cNvPr>
          <p:cNvGrpSpPr/>
          <p:nvPr/>
        </p:nvGrpSpPr>
        <p:grpSpPr>
          <a:xfrm>
            <a:off x="5379117" y="4072453"/>
            <a:ext cx="381000" cy="461665"/>
            <a:chOff x="2978150" y="4264967"/>
            <a:chExt cx="381000" cy="461665"/>
          </a:xfrm>
        </p:grpSpPr>
        <p:sp>
          <p:nvSpPr>
            <p:cNvPr id="19" name="Oval 18">
              <a:extLst>
                <a:ext uri="{FF2B5EF4-FFF2-40B4-BE49-F238E27FC236}">
                  <a16:creationId xmlns:a16="http://schemas.microsoft.com/office/drawing/2014/main" id="{29E79B27-4254-A911-968F-00291386F4DF}"/>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52AEC80-CA3B-62D4-91D6-B36DBF27C95C}"/>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2</a:t>
              </a:r>
            </a:p>
          </p:txBody>
        </p:sp>
      </p:grpSp>
      <p:grpSp>
        <p:nvGrpSpPr>
          <p:cNvPr id="21" name="Group 20">
            <a:extLst>
              <a:ext uri="{FF2B5EF4-FFF2-40B4-BE49-F238E27FC236}">
                <a16:creationId xmlns:a16="http://schemas.microsoft.com/office/drawing/2014/main" id="{89CDFC8E-738E-4D3E-9DED-9636DA9F12C8}"/>
              </a:ext>
            </a:extLst>
          </p:cNvPr>
          <p:cNvGrpSpPr/>
          <p:nvPr/>
        </p:nvGrpSpPr>
        <p:grpSpPr>
          <a:xfrm>
            <a:off x="7914498" y="4091503"/>
            <a:ext cx="381000" cy="461665"/>
            <a:chOff x="2978150" y="4264967"/>
            <a:chExt cx="381000" cy="461665"/>
          </a:xfrm>
        </p:grpSpPr>
        <p:sp>
          <p:nvSpPr>
            <p:cNvPr id="22" name="Oval 21">
              <a:extLst>
                <a:ext uri="{FF2B5EF4-FFF2-40B4-BE49-F238E27FC236}">
                  <a16:creationId xmlns:a16="http://schemas.microsoft.com/office/drawing/2014/main" id="{C1D49550-A984-959A-736F-EE3F9110845D}"/>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E1A7972-4373-D1B3-0C4C-7299051E9BCE}"/>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3</a:t>
              </a:r>
            </a:p>
          </p:txBody>
        </p:sp>
      </p:grpSp>
      <p:grpSp>
        <p:nvGrpSpPr>
          <p:cNvPr id="28" name="Group 27">
            <a:extLst>
              <a:ext uri="{FF2B5EF4-FFF2-40B4-BE49-F238E27FC236}">
                <a16:creationId xmlns:a16="http://schemas.microsoft.com/office/drawing/2014/main" id="{EAE4D064-6358-15E4-2F9C-8B5D22A599A6}"/>
              </a:ext>
            </a:extLst>
          </p:cNvPr>
          <p:cNvGrpSpPr/>
          <p:nvPr/>
        </p:nvGrpSpPr>
        <p:grpSpPr>
          <a:xfrm>
            <a:off x="10344205" y="4075628"/>
            <a:ext cx="381000" cy="461665"/>
            <a:chOff x="2978150" y="4264967"/>
            <a:chExt cx="381000" cy="461665"/>
          </a:xfrm>
        </p:grpSpPr>
        <p:sp>
          <p:nvSpPr>
            <p:cNvPr id="29" name="Oval 28">
              <a:extLst>
                <a:ext uri="{FF2B5EF4-FFF2-40B4-BE49-F238E27FC236}">
                  <a16:creationId xmlns:a16="http://schemas.microsoft.com/office/drawing/2014/main" id="{7F44DE82-6495-2962-1F78-BFA90DF00E93}"/>
                </a:ext>
              </a:extLst>
            </p:cNvPr>
            <p:cNvSpPr/>
            <p:nvPr/>
          </p:nvSpPr>
          <p:spPr>
            <a:xfrm>
              <a:off x="2978150" y="4314825"/>
              <a:ext cx="381000" cy="381000"/>
            </a:xfrm>
            <a:prstGeom prst="ellipse">
              <a:avLst/>
            </a:prstGeom>
            <a:solidFill>
              <a:schemeClr val="bg1"/>
            </a:solidFill>
            <a:ln w="19050">
              <a:solidFill>
                <a:srgbClr val="248C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5E79BC1-38FB-3EF0-411F-82D65661519D}"/>
                </a:ext>
              </a:extLst>
            </p:cNvPr>
            <p:cNvSpPr txBox="1"/>
            <p:nvPr/>
          </p:nvSpPr>
          <p:spPr>
            <a:xfrm>
              <a:off x="2978150" y="4264967"/>
              <a:ext cx="381000" cy="461665"/>
            </a:xfrm>
            <a:prstGeom prst="rect">
              <a:avLst/>
            </a:prstGeom>
            <a:noFill/>
          </p:spPr>
          <p:txBody>
            <a:bodyPr wrap="square" rtlCol="0">
              <a:spAutoFit/>
            </a:bodyPr>
            <a:lstStyle/>
            <a:p>
              <a:r>
                <a:rPr lang="en-US" sz="2400" dirty="0">
                  <a:solidFill>
                    <a:srgbClr val="248ACA"/>
                  </a:solidFill>
                  <a:latin typeface="Arial Rounded MT Bold" panose="020F0704030504030204" pitchFamily="34" charset="0"/>
                </a:rPr>
                <a:t>4</a:t>
              </a:r>
            </a:p>
          </p:txBody>
        </p:sp>
      </p:grpSp>
      <p:sp>
        <p:nvSpPr>
          <p:cNvPr id="5" name="TextBox 4">
            <a:extLst>
              <a:ext uri="{FF2B5EF4-FFF2-40B4-BE49-F238E27FC236}">
                <a16:creationId xmlns:a16="http://schemas.microsoft.com/office/drawing/2014/main" id="{630D8B87-C213-CF49-9459-DCC3FF5CD6BB}"/>
              </a:ext>
            </a:extLst>
          </p:cNvPr>
          <p:cNvSpPr txBox="1"/>
          <p:nvPr/>
        </p:nvSpPr>
        <p:spPr>
          <a:xfrm>
            <a:off x="931475" y="1778727"/>
            <a:ext cx="9912173" cy="523220"/>
          </a:xfrm>
          <a:prstGeom prst="rect">
            <a:avLst/>
          </a:prstGeom>
          <a:noFill/>
        </p:spPr>
        <p:txBody>
          <a:bodyPr wrap="square" rtlCol="0">
            <a:spAutoFit/>
          </a:bodyPr>
          <a:lstStyle/>
          <a:p>
            <a:pPr algn="ctr"/>
            <a:r>
              <a:rPr lang="en-US" altLang="zh-CN" sz="28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Quantum Neural Network example</a:t>
            </a:r>
            <a:endParaRPr lang="en-US" altLang="zh-CN" sz="2800" dirty="0">
              <a:latin typeface="Avenir Next LT Pro Demi" panose="020B0704020202020204" pitchFamily="34"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D79EEEB8-DB04-31DD-D091-979D1D5EBFBC}"/>
              </a:ext>
            </a:extLst>
          </p:cNvPr>
          <p:cNvSpPr/>
          <p:nvPr/>
        </p:nvSpPr>
        <p:spPr>
          <a:xfrm>
            <a:off x="590970" y="2573031"/>
            <a:ext cx="10338294" cy="1066280"/>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9918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23</a:t>
            </a:fld>
            <a:endParaRPr lang="de-CH" dirty="0"/>
          </a:p>
        </p:txBody>
      </p:sp>
      <p:sp>
        <p:nvSpPr>
          <p:cNvPr id="5" name="文本框 6">
            <a:extLst>
              <a:ext uri="{FF2B5EF4-FFF2-40B4-BE49-F238E27FC236}">
                <a16:creationId xmlns:a16="http://schemas.microsoft.com/office/drawing/2014/main" id="{614D9FF3-9CB4-30AA-E9B9-6C9F1B8835BB}"/>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Evaluation</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Expert interview</a:t>
            </a:r>
          </a:p>
        </p:txBody>
      </p:sp>
      <p:pic>
        <p:nvPicPr>
          <p:cNvPr id="9" name="Picture 8">
            <a:extLst>
              <a:ext uri="{FF2B5EF4-FFF2-40B4-BE49-F238E27FC236}">
                <a16:creationId xmlns:a16="http://schemas.microsoft.com/office/drawing/2014/main" id="{B4CF1252-C3EB-27E6-7F49-AFC271D1BE79}"/>
              </a:ext>
            </a:extLst>
          </p:cNvPr>
          <p:cNvPicPr>
            <a:picLocks noChangeAspect="1"/>
          </p:cNvPicPr>
          <p:nvPr/>
        </p:nvPicPr>
        <p:blipFill>
          <a:blip r:embed="rId3"/>
          <a:stretch>
            <a:fillRect/>
          </a:stretch>
        </p:blipFill>
        <p:spPr>
          <a:xfrm>
            <a:off x="458043" y="2196087"/>
            <a:ext cx="4330933" cy="2752190"/>
          </a:xfrm>
          <a:prstGeom prst="rect">
            <a:avLst/>
          </a:prstGeom>
        </p:spPr>
      </p:pic>
      <p:pic>
        <p:nvPicPr>
          <p:cNvPr id="11" name="Picture 10">
            <a:extLst>
              <a:ext uri="{FF2B5EF4-FFF2-40B4-BE49-F238E27FC236}">
                <a16:creationId xmlns:a16="http://schemas.microsoft.com/office/drawing/2014/main" id="{B775812D-15D6-85AA-2567-FF1E93BF35B6}"/>
              </a:ext>
            </a:extLst>
          </p:cNvPr>
          <p:cNvPicPr>
            <a:picLocks noChangeAspect="1"/>
          </p:cNvPicPr>
          <p:nvPr/>
        </p:nvPicPr>
        <p:blipFill>
          <a:blip r:embed="rId4"/>
          <a:stretch>
            <a:fillRect/>
          </a:stretch>
        </p:blipFill>
        <p:spPr>
          <a:xfrm>
            <a:off x="6127081" y="2076426"/>
            <a:ext cx="5409804" cy="2843443"/>
          </a:xfrm>
          <a:prstGeom prst="rect">
            <a:avLst/>
          </a:prstGeom>
        </p:spPr>
      </p:pic>
      <p:sp>
        <p:nvSpPr>
          <p:cNvPr id="13" name="TextBox 12">
            <a:extLst>
              <a:ext uri="{FF2B5EF4-FFF2-40B4-BE49-F238E27FC236}">
                <a16:creationId xmlns:a16="http://schemas.microsoft.com/office/drawing/2014/main" id="{7B4955CD-129F-9FBA-D5B0-B5326B513CE3}"/>
              </a:ext>
            </a:extLst>
          </p:cNvPr>
          <p:cNvSpPr txBox="1"/>
          <p:nvPr/>
        </p:nvSpPr>
        <p:spPr>
          <a:xfrm>
            <a:off x="458042" y="1634297"/>
            <a:ext cx="2666897" cy="369332"/>
          </a:xfrm>
          <a:prstGeom prst="rect">
            <a:avLst/>
          </a:prstGeom>
          <a:noFill/>
        </p:spPr>
        <p:txBody>
          <a:bodyPr wrap="square">
            <a:spAutoFit/>
          </a:bodyPr>
          <a:lstStyle/>
          <a:p>
            <a:r>
              <a:rPr lang="en-US" dirty="0">
                <a:latin typeface="Avenir Next LT Pro Demi" panose="020B0704020202020204" pitchFamily="34" charset="0"/>
                <a:ea typeface="Roboto" panose="02000000000000000000" pitchFamily="2" charset="0"/>
                <a:cs typeface="Roboto" panose="02000000000000000000" pitchFamily="2" charset="0"/>
              </a:rPr>
              <a:t>Questionnaire</a:t>
            </a:r>
            <a:endParaRPr lang="en-US" dirty="0"/>
          </a:p>
        </p:txBody>
      </p:sp>
      <p:sp>
        <p:nvSpPr>
          <p:cNvPr id="14" name="TextBox 13">
            <a:extLst>
              <a:ext uri="{FF2B5EF4-FFF2-40B4-BE49-F238E27FC236}">
                <a16:creationId xmlns:a16="http://schemas.microsoft.com/office/drawing/2014/main" id="{3071D187-A4CA-A8CC-6FCE-31DCA03A6C8F}"/>
              </a:ext>
            </a:extLst>
          </p:cNvPr>
          <p:cNvSpPr txBox="1"/>
          <p:nvPr/>
        </p:nvSpPr>
        <p:spPr>
          <a:xfrm>
            <a:off x="6441887" y="1639332"/>
            <a:ext cx="1442876" cy="369332"/>
          </a:xfrm>
          <a:prstGeom prst="rect">
            <a:avLst/>
          </a:prstGeom>
          <a:noFill/>
        </p:spPr>
        <p:txBody>
          <a:bodyPr wrap="square">
            <a:spAutoFit/>
          </a:bodyPr>
          <a:lstStyle/>
          <a:p>
            <a:r>
              <a:rPr lang="en-US" dirty="0">
                <a:latin typeface="Avenir Next LT Pro Demi" panose="020B0704020202020204" pitchFamily="34" charset="0"/>
                <a:ea typeface="Roboto" panose="02000000000000000000" pitchFamily="2" charset="0"/>
                <a:cs typeface="Roboto" panose="02000000000000000000" pitchFamily="2" charset="0"/>
              </a:rPr>
              <a:t>Results:</a:t>
            </a:r>
            <a:endParaRPr lang="en-US" dirty="0"/>
          </a:p>
        </p:txBody>
      </p:sp>
      <p:sp>
        <p:nvSpPr>
          <p:cNvPr id="16" name="TextBox 15">
            <a:extLst>
              <a:ext uri="{FF2B5EF4-FFF2-40B4-BE49-F238E27FC236}">
                <a16:creationId xmlns:a16="http://schemas.microsoft.com/office/drawing/2014/main" id="{37662902-3B32-9845-8E29-253941EBB172}"/>
              </a:ext>
            </a:extLst>
          </p:cNvPr>
          <p:cNvSpPr txBox="1"/>
          <p:nvPr/>
        </p:nvSpPr>
        <p:spPr>
          <a:xfrm>
            <a:off x="5938336" y="5038119"/>
            <a:ext cx="6096646" cy="923330"/>
          </a:xfrm>
          <a:prstGeom prst="rect">
            <a:avLst/>
          </a:prstGeom>
          <a:noFill/>
        </p:spPr>
        <p:txBody>
          <a:bodyPr wrap="square">
            <a:spAutoFit/>
          </a:bodyPr>
          <a:lstStyle/>
          <a:p>
            <a:r>
              <a:rPr lang="en-US" b="0" i="1" dirty="0">
                <a:effectLst/>
                <a:latin typeface="Times New Roman" panose="02020603050405020304" pitchFamily="18" charset="0"/>
                <a:cs typeface="Times New Roman" panose="02020603050405020304" pitchFamily="18" charset="0"/>
              </a:rPr>
              <a:t>“I like the idea of using the probability calculation equation to naturally visualize the probability</a:t>
            </a:r>
            <a:r>
              <a:rPr lang="en-US" i="1" dirty="0">
                <a:latin typeface="Times New Roman" panose="02020603050405020304" pitchFamily="18" charset="0"/>
                <a:cs typeface="Times New Roman" panose="02020603050405020304" pitchFamily="18" charset="0"/>
              </a:rPr>
              <a:t> </a:t>
            </a:r>
            <a:r>
              <a:rPr lang="en-US" b="0" i="1" dirty="0">
                <a:effectLst/>
                <a:latin typeface="Times New Roman" panose="02020603050405020304" pitchFamily="18" charset="0"/>
                <a:cs typeface="Times New Roman" panose="02020603050405020304" pitchFamily="18" charset="0"/>
              </a:rPr>
              <a:t>distribution. I can directly check the probability without any manual</a:t>
            </a:r>
            <a:r>
              <a:rPr lang="en-US" i="1" dirty="0">
                <a:latin typeface="Times New Roman" panose="02020603050405020304" pitchFamily="18" charset="0"/>
                <a:cs typeface="Times New Roman" panose="02020603050405020304" pitchFamily="18" charset="0"/>
              </a:rPr>
              <a:t> </a:t>
            </a:r>
            <a:r>
              <a:rPr lang="en-US" b="0" i="1" dirty="0">
                <a:effectLst/>
                <a:latin typeface="Times New Roman" panose="02020603050405020304" pitchFamily="18" charset="0"/>
                <a:cs typeface="Times New Roman" panose="02020603050405020304" pitchFamily="18" charset="0"/>
              </a:rPr>
              <a:t>calculation.”</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4810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24</a:t>
            </a:fld>
            <a:endParaRPr lang="de-CH" dirty="0"/>
          </a:p>
        </p:txBody>
      </p:sp>
      <p:grpSp>
        <p:nvGrpSpPr>
          <p:cNvPr id="23" name="Group 22">
            <a:extLst>
              <a:ext uri="{FF2B5EF4-FFF2-40B4-BE49-F238E27FC236}">
                <a16:creationId xmlns:a16="http://schemas.microsoft.com/office/drawing/2014/main" id="{67C135A6-54D5-DF51-93BA-10B3D902AA5B}"/>
              </a:ext>
            </a:extLst>
          </p:cNvPr>
          <p:cNvGrpSpPr/>
          <p:nvPr/>
        </p:nvGrpSpPr>
        <p:grpSpPr>
          <a:xfrm>
            <a:off x="395288" y="6665549"/>
            <a:ext cx="11349038" cy="53114"/>
            <a:chOff x="395288" y="6665549"/>
            <a:chExt cx="11349038" cy="53114"/>
          </a:xfrm>
        </p:grpSpPr>
        <p:sp>
          <p:nvSpPr>
            <p:cNvPr id="24" name="Flowchart: Process 23">
              <a:extLst>
                <a:ext uri="{FF2B5EF4-FFF2-40B4-BE49-F238E27FC236}">
                  <a16:creationId xmlns:a16="http://schemas.microsoft.com/office/drawing/2014/main" id="{AE00B66A-D4B0-47F0-FCFB-805461C25792}"/>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Flowchart: Terminator 24">
              <a:extLst>
                <a:ext uri="{FF2B5EF4-FFF2-40B4-BE49-F238E27FC236}">
                  <a16:creationId xmlns:a16="http://schemas.microsoft.com/office/drawing/2014/main" id="{8DEE78E7-F63F-0759-D4A5-752414A3B79F}"/>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lowchart: Terminator 25">
              <a:extLst>
                <a:ext uri="{FF2B5EF4-FFF2-40B4-BE49-F238E27FC236}">
                  <a16:creationId xmlns:a16="http://schemas.microsoft.com/office/drawing/2014/main" id="{30DB06F2-194C-BC0F-337E-F8BA2AAAA8DD}"/>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文本框 6">
            <a:extLst>
              <a:ext uri="{FF2B5EF4-FFF2-40B4-BE49-F238E27FC236}">
                <a16:creationId xmlns:a16="http://schemas.microsoft.com/office/drawing/2014/main" id="{614D9FF3-9CB4-30AA-E9B9-6C9F1B8835BB}"/>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Future Work</a:t>
            </a:r>
          </a:p>
          <a:p>
            <a:endPar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B60FAB6C-C0C2-66B2-D8FE-E09A318EC650}"/>
              </a:ext>
            </a:extLst>
          </p:cNvPr>
          <p:cNvGrpSpPr/>
          <p:nvPr/>
        </p:nvGrpSpPr>
        <p:grpSpPr>
          <a:xfrm>
            <a:off x="9064837" y="6658972"/>
            <a:ext cx="1371519" cy="50180"/>
            <a:chOff x="474413" y="6219962"/>
            <a:chExt cx="2661746" cy="52750"/>
          </a:xfrm>
          <a:solidFill>
            <a:schemeClr val="tx1">
              <a:lumMod val="85000"/>
              <a:lumOff val="15000"/>
            </a:schemeClr>
          </a:solidFill>
        </p:grpSpPr>
        <p:sp>
          <p:nvSpPr>
            <p:cNvPr id="7" name="Flowchart: Terminator 6">
              <a:extLst>
                <a:ext uri="{FF2B5EF4-FFF2-40B4-BE49-F238E27FC236}">
                  <a16:creationId xmlns:a16="http://schemas.microsoft.com/office/drawing/2014/main" id="{7BD8E397-2A6D-BE4D-FA5A-DC73160E6027}"/>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8" name="Flowchart: Terminator 7">
              <a:extLst>
                <a:ext uri="{FF2B5EF4-FFF2-40B4-BE49-F238E27FC236}">
                  <a16:creationId xmlns:a16="http://schemas.microsoft.com/office/drawing/2014/main" id="{544588C9-8BBA-6490-6891-F8012DF199CE}"/>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9" name="Flowchart: Process 8">
              <a:extLst>
                <a:ext uri="{FF2B5EF4-FFF2-40B4-BE49-F238E27FC236}">
                  <a16:creationId xmlns:a16="http://schemas.microsoft.com/office/drawing/2014/main" id="{DBFD6229-0A9C-1AF1-1A21-2D4675708BFC}"/>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10" name="TextBox 9">
            <a:extLst>
              <a:ext uri="{FF2B5EF4-FFF2-40B4-BE49-F238E27FC236}">
                <a16:creationId xmlns:a16="http://schemas.microsoft.com/office/drawing/2014/main" id="{3F03447C-9E36-13A7-3D81-EAADC58D6951}"/>
              </a:ext>
            </a:extLst>
          </p:cNvPr>
          <p:cNvSpPr txBox="1"/>
          <p:nvPr/>
        </p:nvSpPr>
        <p:spPr>
          <a:xfrm>
            <a:off x="8742203" y="6363659"/>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Future work</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pic>
        <p:nvPicPr>
          <p:cNvPr id="7170" name="Picture 2" descr="Quantum Computing - DHL - Global">
            <a:extLst>
              <a:ext uri="{FF2B5EF4-FFF2-40B4-BE49-F238E27FC236}">
                <a16:creationId xmlns:a16="http://schemas.microsoft.com/office/drawing/2014/main" id="{4ED726AD-DBCA-B40D-87B5-54DD7CE93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68569"/>
            <a:ext cx="8026400" cy="55032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Quantum Computing - DHL - Global">
            <a:extLst>
              <a:ext uri="{FF2B5EF4-FFF2-40B4-BE49-F238E27FC236}">
                <a16:creationId xmlns:a16="http://schemas.microsoft.com/office/drawing/2014/main" id="{5DA36545-E966-0036-1525-EDFF78E09D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61"/>
          <a:stretch/>
        </p:blipFill>
        <p:spPr bwMode="auto">
          <a:xfrm>
            <a:off x="8026401" y="1368569"/>
            <a:ext cx="4165599" cy="550325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DFBE238-79CC-E0F3-EB25-331BAD4AD0BF}"/>
              </a:ext>
            </a:extLst>
          </p:cNvPr>
          <p:cNvSpPr/>
          <p:nvPr/>
        </p:nvSpPr>
        <p:spPr>
          <a:xfrm>
            <a:off x="1" y="2333624"/>
            <a:ext cx="12191999" cy="2486025"/>
          </a:xfrm>
          <a:prstGeom prst="rect">
            <a:avLst/>
          </a:prstGeom>
          <a:solidFill>
            <a:srgbClr val="F8F8F8">
              <a:alpha val="8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B33EE38-B0FF-E56F-8435-4FC8A550ADAE}"/>
              </a:ext>
            </a:extLst>
          </p:cNvPr>
          <p:cNvSpPr txBox="1"/>
          <p:nvPr/>
        </p:nvSpPr>
        <p:spPr>
          <a:xfrm>
            <a:off x="640081" y="2510734"/>
            <a:ext cx="10462604" cy="2000548"/>
          </a:xfrm>
          <a:prstGeom prst="rect">
            <a:avLst/>
          </a:prstGeom>
          <a:noFill/>
        </p:spPr>
        <p:txBody>
          <a:bodyPr wrap="square" rtlCol="0">
            <a:spAutoFit/>
          </a:bodyPr>
          <a:lstStyle/>
          <a:p>
            <a:r>
              <a:rPr lang="en-US" altLang="zh-CN" sz="2800" dirty="0">
                <a:latin typeface="Avenir Next LT Pro Demi" panose="020B0704020202020204" pitchFamily="34" charset="0"/>
                <a:ea typeface="Roboto" panose="02000000000000000000" pitchFamily="2" charset="0"/>
                <a:cs typeface="Roboto" panose="02000000000000000000" pitchFamily="2" charset="0"/>
              </a:rPr>
              <a:t>In the future, we aim to improve</a:t>
            </a:r>
          </a:p>
          <a:p>
            <a:pPr marL="342900" indent="-342900">
              <a:buFont typeface="Arial" panose="020B0604020202020204" pitchFamily="34" charset="0"/>
              <a:buChar char="•"/>
            </a:pPr>
            <a:endParaRPr lang="en-US" altLang="zh-CN" sz="2400" dirty="0">
              <a:latin typeface="Avenir Next LT Pro Demi" panose="020B0704020202020204" pitchFamily="34" charset="0"/>
              <a:ea typeface="Roboto" panose="02000000000000000000" pitchFamily="2" charset="0"/>
              <a:cs typeface="Roboto" panose="02000000000000000000" pitchFamily="2" charset="0"/>
            </a:endParaRPr>
          </a:p>
          <a:p>
            <a:pPr marL="342900" indent="-342900">
              <a:buFont typeface="Arial" panose="020B0604020202020204" pitchFamily="34" charset="0"/>
              <a:buChar char="•"/>
            </a:pPr>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time-consuming input </a:t>
            </a:r>
            <a:r>
              <a:rPr lang="en-US" altLang="zh-CN" sz="2400" dirty="0">
                <a:latin typeface="Avenir Next LT Pro Demi" panose="020B0704020202020204" pitchFamily="34" charset="0"/>
                <a:ea typeface="Roboto" panose="02000000000000000000" pitchFamily="2" charset="0"/>
                <a:cs typeface="Roboto" panose="02000000000000000000" pitchFamily="2" charset="0"/>
              </a:rPr>
              <a:t>of state vectors</a:t>
            </a:r>
          </a:p>
          <a:p>
            <a:pPr marL="342900" indent="-342900">
              <a:buFont typeface="Arial" panose="020B0604020202020204" pitchFamily="34" charset="0"/>
              <a:buChar char="•"/>
            </a:pPr>
            <a:endParaRPr lang="en-US" altLang="zh-CN" sz="2400" dirty="0">
              <a:latin typeface="Avenir Next LT Pro Demi" panose="020B0704020202020204" pitchFamily="34" charset="0"/>
              <a:ea typeface="Roboto" panose="02000000000000000000" pitchFamily="2" charset="0"/>
              <a:cs typeface="Roboto" panose="02000000000000000000" pitchFamily="2" charset="0"/>
            </a:endParaRPr>
          </a:p>
          <a:p>
            <a:pPr marL="342900" indent="-342900">
              <a:buFont typeface="Arial" panose="020B0604020202020204" pitchFamily="34" charset="0"/>
              <a:buChar char="•"/>
            </a:pPr>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scalability</a:t>
            </a:r>
            <a:r>
              <a:rPr lang="en-US" altLang="zh-CN" sz="2400" dirty="0">
                <a:latin typeface="Avenir Next LT Pro Demi" panose="020B0704020202020204" pitchFamily="34" charset="0"/>
                <a:ea typeface="Roboto" panose="02000000000000000000" pitchFamily="2" charset="0"/>
                <a:cs typeface="Roboto" panose="02000000000000000000" pitchFamily="2" charset="0"/>
              </a:rPr>
              <a:t> of qubit numbers</a:t>
            </a:r>
          </a:p>
        </p:txBody>
      </p:sp>
      <p:sp>
        <p:nvSpPr>
          <p:cNvPr id="2" name="Slide Number Placeholder 3">
            <a:extLst>
              <a:ext uri="{FF2B5EF4-FFF2-40B4-BE49-F238E27FC236}">
                <a16:creationId xmlns:a16="http://schemas.microsoft.com/office/drawing/2014/main" id="{806BF66C-2FF9-F5F3-8A39-AA48BE0631FC}"/>
              </a:ext>
            </a:extLst>
          </p:cNvPr>
          <p:cNvSpPr txBox="1">
            <a:spLocks/>
          </p:cNvSpPr>
          <p:nvPr/>
        </p:nvSpPr>
        <p:spPr>
          <a:xfrm>
            <a:off x="10173854" y="6494172"/>
            <a:ext cx="1332345" cy="391537"/>
          </a:xfrm>
          <a:prstGeom prst="rect">
            <a:avLst/>
          </a:prstGeom>
        </p:spPr>
        <p:txBody>
          <a:bodyPr/>
          <a:lstStyle>
            <a:defPPr>
              <a:defRPr lang="de-DE"/>
            </a:defPPr>
            <a:lvl1pPr marL="0" algn="r" defTabSz="914400" rtl="0" eaLnBrk="1" latinLnBrk="0" hangingPunct="1">
              <a:defRPr sz="18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43AA9-BAD7-46FA-B2F4-C528A8411352}" type="slidenum">
              <a:rPr lang="de-CH" smtClean="0">
                <a:solidFill>
                  <a:schemeClr val="bg1">
                    <a:lumMod val="95000"/>
                  </a:schemeClr>
                </a:solidFill>
              </a:rPr>
              <a:pPr/>
              <a:t>24</a:t>
            </a:fld>
            <a:endParaRPr lang="de-CH" dirty="0">
              <a:solidFill>
                <a:schemeClr val="bg1">
                  <a:lumMod val="95000"/>
                </a:schemeClr>
              </a:solidFill>
            </a:endParaRPr>
          </a:p>
        </p:txBody>
      </p:sp>
    </p:spTree>
    <p:extLst>
      <p:ext uri="{BB962C8B-B14F-4D97-AF65-F5344CB8AC3E}">
        <p14:creationId xmlns:p14="http://schemas.microsoft.com/office/powerpoint/2010/main" val="694829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0005956" y="5878013"/>
            <a:ext cx="1332345" cy="391537"/>
          </a:xfrm>
        </p:spPr>
        <p:txBody>
          <a:bodyPr/>
          <a:lstStyle/>
          <a:p>
            <a:fld id="{86F43AA9-BAD7-46FA-B2F4-C528A8411352}" type="slidenum">
              <a:rPr lang="de-CH" smtClean="0"/>
              <a:pPr/>
              <a:t>25</a:t>
            </a:fld>
            <a:endParaRPr lang="de-CH" dirty="0"/>
          </a:p>
        </p:txBody>
      </p:sp>
      <p:sp>
        <p:nvSpPr>
          <p:cNvPr id="2" name="TextBox 1">
            <a:extLst>
              <a:ext uri="{FF2B5EF4-FFF2-40B4-BE49-F238E27FC236}">
                <a16:creationId xmlns:a16="http://schemas.microsoft.com/office/drawing/2014/main" id="{0F425271-5596-F769-FB73-B23A8709BFF7}"/>
              </a:ext>
            </a:extLst>
          </p:cNvPr>
          <p:cNvSpPr txBox="1"/>
          <p:nvPr/>
        </p:nvSpPr>
        <p:spPr>
          <a:xfrm>
            <a:off x="490538" y="2219101"/>
            <a:ext cx="9912173" cy="2862322"/>
          </a:xfrm>
          <a:prstGeom prst="rect">
            <a:avLst/>
          </a:prstGeom>
          <a:noFill/>
        </p:spPr>
        <p:txBody>
          <a:bodyPr wrap="square" rtlCol="0">
            <a:spAutoFit/>
          </a:bodyPr>
          <a:lstStyle/>
          <a:p>
            <a:r>
              <a:rPr lang="en-US" altLang="zh-CN" sz="2000" dirty="0">
                <a:latin typeface="Avenir Next LT Pro Demi" panose="020B0704020202020204" pitchFamily="34" charset="0"/>
                <a:ea typeface="Roboto" panose="02000000000000000000" pitchFamily="2" charset="0"/>
                <a:cs typeface="Roboto" panose="02000000000000000000" pitchFamily="2" charset="0"/>
              </a:rPr>
              <a:t>We propose </a:t>
            </a:r>
            <a:r>
              <a:rPr lang="en-US" altLang="zh-CN" sz="20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VENUS</a:t>
            </a:r>
            <a:r>
              <a:rPr lang="en-US" altLang="zh-CN" sz="2000" dirty="0">
                <a:latin typeface="Avenir Next LT Pro Demi" panose="020B0704020202020204" pitchFamily="34" charset="0"/>
                <a:ea typeface="Roboto" panose="02000000000000000000" pitchFamily="2" charset="0"/>
                <a:cs typeface="Roboto" panose="02000000000000000000" pitchFamily="2" charset="0"/>
              </a:rPr>
              <a:t>, a geometrical visualization for </a:t>
            </a:r>
            <a:r>
              <a:rPr lang="en-US" altLang="zh-CN" sz="20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quantum state visualization</a:t>
            </a:r>
          </a:p>
          <a:p>
            <a:endParaRPr lang="en-US" altLang="zh-CN" sz="2000" dirty="0">
              <a:latin typeface="Avenir Next LT Pro Demi" panose="020B0704020202020204" pitchFamily="34" charset="0"/>
              <a:ea typeface="Roboto" panose="02000000000000000000" pitchFamily="2" charset="0"/>
              <a:cs typeface="Roboto" panose="02000000000000000000" pitchFamily="2" charset="0"/>
            </a:endParaRPr>
          </a:p>
          <a:p>
            <a:r>
              <a:rPr lang="en-US" altLang="zh-CN" sz="20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1. Probability visualization</a:t>
            </a:r>
          </a:p>
          <a:p>
            <a:r>
              <a:rPr lang="en-US" altLang="zh-CN" sz="2000" dirty="0">
                <a:latin typeface="Avenir Next LT Pro Demi" panose="020B0704020202020204" pitchFamily="34" charset="0"/>
                <a:ea typeface="Roboto" panose="02000000000000000000" pitchFamily="2" charset="0"/>
                <a:cs typeface="Roboto" panose="02000000000000000000" pitchFamily="2" charset="0"/>
              </a:rPr>
              <a:t>	It allows the explicit visualization and explanation of measured probability</a:t>
            </a:r>
          </a:p>
          <a:p>
            <a:endParaRPr lang="en-US" altLang="zh-CN" sz="2000" dirty="0">
              <a:latin typeface="Avenir Next LT Pro Demi" panose="020B0704020202020204" pitchFamily="34" charset="0"/>
              <a:ea typeface="Roboto" panose="02000000000000000000" pitchFamily="2" charset="0"/>
              <a:cs typeface="Roboto" panose="02000000000000000000" pitchFamily="2" charset="0"/>
            </a:endParaRPr>
          </a:p>
          <a:p>
            <a:endParaRPr lang="en-US" altLang="zh-CN" sz="2000" dirty="0">
              <a:latin typeface="Avenir Next LT Pro Demi" panose="020B0704020202020204" pitchFamily="34" charset="0"/>
              <a:ea typeface="Roboto" panose="02000000000000000000" pitchFamily="2" charset="0"/>
              <a:cs typeface="Roboto" panose="02000000000000000000" pitchFamily="2" charset="0"/>
            </a:endParaRPr>
          </a:p>
          <a:p>
            <a:r>
              <a:rPr lang="en-US" altLang="zh-CN" sz="20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2. Two-qubit state visualization</a:t>
            </a:r>
          </a:p>
          <a:p>
            <a:r>
              <a:rPr lang="en-US" altLang="zh-CN" sz="2000" dirty="0">
                <a:latin typeface="Avenir Next LT Pro Demi" panose="020B0704020202020204" pitchFamily="34" charset="0"/>
                <a:ea typeface="Roboto" panose="02000000000000000000" pitchFamily="2" charset="0"/>
                <a:cs typeface="Roboto" panose="02000000000000000000" pitchFamily="2" charset="0"/>
              </a:rPr>
              <a:t>	It supports both single-qubit and two-qubit state visualization</a:t>
            </a:r>
          </a:p>
          <a:p>
            <a:endParaRPr lang="en-US" altLang="zh-CN" sz="2000" dirty="0">
              <a:latin typeface="Avenir Next LT Pro Demi" panose="020B0704020202020204" pitchFamily="34" charset="0"/>
              <a:ea typeface="Roboto" panose="02000000000000000000" pitchFamily="2" charset="0"/>
              <a:cs typeface="Roboto" panose="02000000000000000000" pitchFamily="2" charset="0"/>
            </a:endParaRPr>
          </a:p>
        </p:txBody>
      </p:sp>
      <p:sp>
        <p:nvSpPr>
          <p:cNvPr id="5" name="文本框 6">
            <a:extLst>
              <a:ext uri="{FF2B5EF4-FFF2-40B4-BE49-F238E27FC236}">
                <a16:creationId xmlns:a16="http://schemas.microsoft.com/office/drawing/2014/main" id="{614D9FF3-9CB4-30AA-E9B9-6C9F1B8835BB}"/>
              </a:ext>
            </a:extLst>
          </p:cNvPr>
          <p:cNvSpPr txBox="1"/>
          <p:nvPr/>
        </p:nvSpPr>
        <p:spPr>
          <a:xfrm>
            <a:off x="395288" y="588450"/>
            <a:ext cx="9707530" cy="461665"/>
          </a:xfrm>
          <a:prstGeom prst="rect">
            <a:avLst/>
          </a:prstGeom>
          <a:noFill/>
        </p:spPr>
        <p:txBody>
          <a:bodyPr wrap="square" rtlCol="0">
            <a:spAutoFit/>
          </a:bodyPr>
          <a:lstStyle/>
          <a:p>
            <a:r>
              <a:rPr lang="en-US" altLang="zh-CN" sz="2400" b="1" dirty="0">
                <a:solidFill>
                  <a:schemeClr val="bg1"/>
                </a:solidFill>
                <a:latin typeface="Avenir Next LT Pro Demi" panose="020B0704020202020204" pitchFamily="34" charset="0"/>
                <a:cs typeface="Calibri" panose="020F0502020204030204" pitchFamily="34" charset="0"/>
              </a:rPr>
              <a:t>Conclusion</a:t>
            </a:r>
          </a:p>
        </p:txBody>
      </p:sp>
    </p:spTree>
    <p:extLst>
      <p:ext uri="{BB962C8B-B14F-4D97-AF65-F5344CB8AC3E}">
        <p14:creationId xmlns:p14="http://schemas.microsoft.com/office/powerpoint/2010/main" val="3169475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文本框 6">
            <a:extLst>
              <a:ext uri="{FF2B5EF4-FFF2-40B4-BE49-F238E27FC236}">
                <a16:creationId xmlns:a16="http://schemas.microsoft.com/office/drawing/2014/main" id="{ED95812C-7D55-F610-DA52-F0F2882C3845}"/>
              </a:ext>
            </a:extLst>
          </p:cNvPr>
          <p:cNvSpPr txBox="1"/>
          <p:nvPr/>
        </p:nvSpPr>
        <p:spPr>
          <a:xfrm>
            <a:off x="612648" y="365125"/>
            <a:ext cx="6986015" cy="17764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4600" b="1">
                <a:latin typeface="+mj-lt"/>
                <a:ea typeface="+mj-ea"/>
                <a:cs typeface="+mj-cs"/>
              </a:rPr>
              <a:t>Thank you for your attention!</a:t>
            </a:r>
          </a:p>
          <a:p>
            <a:pPr>
              <a:lnSpc>
                <a:spcPct val="90000"/>
              </a:lnSpc>
              <a:spcBef>
                <a:spcPct val="0"/>
              </a:spcBef>
              <a:spcAft>
                <a:spcPts val="600"/>
              </a:spcAft>
            </a:pPr>
            <a:r>
              <a:rPr lang="en-US" altLang="zh-CN" sz="4600" b="1">
                <a:latin typeface="+mj-lt"/>
                <a:ea typeface="+mj-ea"/>
                <a:cs typeface="+mj-cs"/>
              </a:rPr>
              <a:t>Q&amp;A</a:t>
            </a:r>
          </a:p>
        </p:txBody>
      </p:sp>
      <p:pic>
        <p:nvPicPr>
          <p:cNvPr id="52" name="Picture 51" descr="A city skyline at night&#10;&#10;Description automatically generated with medium confidence">
            <a:extLst>
              <a:ext uri="{FF2B5EF4-FFF2-40B4-BE49-F238E27FC236}">
                <a16:creationId xmlns:a16="http://schemas.microsoft.com/office/drawing/2014/main" id="{44B69537-C01B-6719-F4B7-B0EFBE9E65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9409" y="871558"/>
            <a:ext cx="3532036" cy="671086"/>
          </a:xfrm>
          <a:prstGeom prst="rect">
            <a:avLst/>
          </a:prstGeom>
        </p:spPr>
      </p:pic>
      <p:sp>
        <p:nvSpPr>
          <p:cNvPr id="95"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文本框 1">
            <a:extLst>
              <a:ext uri="{FF2B5EF4-FFF2-40B4-BE49-F238E27FC236}">
                <a16:creationId xmlns:a16="http://schemas.microsoft.com/office/drawing/2014/main" id="{CCF3ED57-6C27-F460-ECD9-86894C6A5669}"/>
              </a:ext>
            </a:extLst>
          </p:cNvPr>
          <p:cNvSpPr txBox="1"/>
          <p:nvPr/>
        </p:nvSpPr>
        <p:spPr>
          <a:xfrm>
            <a:off x="612648" y="2504819"/>
            <a:ext cx="6986016" cy="36721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200" b="1"/>
              <a:t>Email: slruan.2021@phdcs.smu.edu.sg</a:t>
            </a:r>
          </a:p>
          <a:p>
            <a:pPr indent="-228600">
              <a:lnSpc>
                <a:spcPct val="90000"/>
              </a:lnSpc>
              <a:spcAft>
                <a:spcPts val="600"/>
              </a:spcAft>
              <a:buFont typeface="Arial" panose="020B0604020202020204" pitchFamily="34" charset="0"/>
              <a:buChar char="•"/>
            </a:pPr>
            <a:r>
              <a:rPr lang="en-US" altLang="zh-CN" sz="2200" b="1"/>
              <a:t>My homepage: https://shaolun-ruan.com/</a:t>
            </a:r>
          </a:p>
        </p:txBody>
      </p:sp>
      <p:pic>
        <p:nvPicPr>
          <p:cNvPr id="49" name="Graphic 48">
            <a:extLst>
              <a:ext uri="{FF2B5EF4-FFF2-40B4-BE49-F238E27FC236}">
                <a16:creationId xmlns:a16="http://schemas.microsoft.com/office/drawing/2014/main" id="{FA85D053-2452-48AA-AAAA-07B8DC5027D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1180" y="2310086"/>
            <a:ext cx="1890220" cy="1890220"/>
          </a:xfrm>
          <a:prstGeom prst="rect">
            <a:avLst/>
          </a:prstGeom>
        </p:spPr>
      </p:pic>
      <p:pic>
        <p:nvPicPr>
          <p:cNvPr id="2" name="Picture 1">
            <a:extLst>
              <a:ext uri="{FF2B5EF4-FFF2-40B4-BE49-F238E27FC236}">
                <a16:creationId xmlns:a16="http://schemas.microsoft.com/office/drawing/2014/main" id="{6A4A7150-1DF5-9051-5FD8-3D262B66B6A3}"/>
              </a:ext>
            </a:extLst>
          </p:cNvPr>
          <p:cNvPicPr>
            <a:picLocks noChangeAspect="1"/>
          </p:cNvPicPr>
          <p:nvPr/>
        </p:nvPicPr>
        <p:blipFill rotWithShape="1">
          <a:blip r:embed="rId6"/>
          <a:srcRect t="-1" b="-8644"/>
          <a:stretch/>
        </p:blipFill>
        <p:spPr>
          <a:xfrm>
            <a:off x="896442" y="3674022"/>
            <a:ext cx="6497540" cy="2329551"/>
          </a:xfrm>
          <a:prstGeom prst="rect">
            <a:avLst/>
          </a:prstGeom>
        </p:spPr>
      </p:pic>
      <p:sp>
        <p:nvSpPr>
          <p:cNvPr id="4" name="Slide Number Placeholder 3"/>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86F43AA9-BAD7-46FA-B2F4-C528A8411352}" type="slidenum">
              <a:rPr lang="en-US" sz="1200" smtClean="0">
                <a:solidFill>
                  <a:schemeClr val="tx1">
                    <a:tint val="75000"/>
                  </a:schemeClr>
                </a:solidFill>
              </a:rPr>
              <a:pPr>
                <a:spcAft>
                  <a:spcPts val="600"/>
                </a:spcAft>
              </a:pPr>
              <a:t>26</a:t>
            </a:fld>
            <a:endParaRPr lang="en-US" sz="1200">
              <a:solidFill>
                <a:schemeClr val="tx1">
                  <a:tint val="75000"/>
                </a:schemeClr>
              </a:solidFill>
            </a:endParaRPr>
          </a:p>
        </p:txBody>
      </p:sp>
    </p:spTree>
    <p:extLst>
      <p:ext uri="{BB962C8B-B14F-4D97-AF65-F5344CB8AC3E}">
        <p14:creationId xmlns:p14="http://schemas.microsoft.com/office/powerpoint/2010/main" val="2737190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27</a:t>
            </a:fld>
            <a:endParaRPr lang="de-CH" dirty="0"/>
          </a:p>
        </p:txBody>
      </p:sp>
      <p:sp>
        <p:nvSpPr>
          <p:cNvPr id="21" name="文本框 6">
            <a:extLst>
              <a:ext uri="{FF2B5EF4-FFF2-40B4-BE49-F238E27FC236}">
                <a16:creationId xmlns:a16="http://schemas.microsoft.com/office/drawing/2014/main" id="{EED4CA69-9AF3-4522-5EE2-B5B67A024CC2}"/>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Existing work</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For measured probability visualization</a:t>
            </a:r>
            <a:endParaRPr lang="en-US" altLang="zh-CN" sz="2400" b="1" dirty="0">
              <a:solidFill>
                <a:schemeClr val="accent1">
                  <a:lumMod val="40000"/>
                  <a:lumOff val="60000"/>
                </a:schemeClr>
              </a:solidFill>
              <a:latin typeface="Avenir Next LT Pro Demi" panose="020B070402020202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FD57F1B1-4954-0A6C-4322-C51F48C9BA78}"/>
              </a:ext>
            </a:extLst>
          </p:cNvPr>
          <p:cNvSpPr txBox="1"/>
          <p:nvPr/>
        </p:nvSpPr>
        <p:spPr>
          <a:xfrm>
            <a:off x="404908" y="5662738"/>
            <a:ext cx="10535291" cy="276999"/>
          </a:xfrm>
          <a:prstGeom prst="rect">
            <a:avLst/>
          </a:prstGeom>
          <a:noFill/>
        </p:spPr>
        <p:txBody>
          <a:bodyPr wrap="square" rtlCol="0">
            <a:spAutoFit/>
          </a:bodyPr>
          <a:lstStyle/>
          <a:p>
            <a:r>
              <a:rPr lang="en-US" altLang="zh-CN" sz="1200" dirty="0">
                <a:solidFill>
                  <a:srgbClr val="000000"/>
                </a:solidFill>
                <a:latin typeface="Times New Roman" panose="02020603050405020304" pitchFamily="18" charset="0"/>
                <a:cs typeface="Times New Roman" panose="02020603050405020304" pitchFamily="18" charset="0"/>
              </a:rPr>
              <a:t>[1] Bloch, Felix. "Nuclear induction." Physical review 70.7-8 (1946): 460.</a:t>
            </a:r>
            <a:endParaRPr lang="zh-CN" altLang="en-US" sz="1200" dirty="0">
              <a:solidFill>
                <a:srgbClr val="000000"/>
              </a:solidFill>
              <a:latin typeface="Times New Roman" panose="02020603050405020304" pitchFamily="18" charset="0"/>
              <a:cs typeface="Times New Roman" panose="02020603050405020304" pitchFamily="18" charset="0"/>
            </a:endParaRPr>
          </a:p>
        </p:txBody>
      </p:sp>
      <p:pic>
        <p:nvPicPr>
          <p:cNvPr id="1026" name="Picture 2" descr="upload.wikimedia.org/wikipedia/commons/thumb/f/...">
            <a:extLst>
              <a:ext uri="{FF2B5EF4-FFF2-40B4-BE49-F238E27FC236}">
                <a16:creationId xmlns:a16="http://schemas.microsoft.com/office/drawing/2014/main" id="{8D8905A1-1864-E217-30FB-F109CFAF32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2877" y="1587824"/>
            <a:ext cx="3717415" cy="42194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2B9FC9A-7971-7E06-8491-D84B2EE665B7}"/>
              </a:ext>
            </a:extLst>
          </p:cNvPr>
          <p:cNvSpPr/>
          <p:nvPr/>
        </p:nvSpPr>
        <p:spPr>
          <a:xfrm>
            <a:off x="0" y="2768752"/>
            <a:ext cx="12192000" cy="1660125"/>
          </a:xfrm>
          <a:prstGeom prst="rect">
            <a:avLst/>
          </a:prstGeom>
          <a:solidFill>
            <a:srgbClr val="000000">
              <a:alpha val="67059"/>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700" dirty="0"/>
          </a:p>
        </p:txBody>
      </p:sp>
      <p:sp>
        <p:nvSpPr>
          <p:cNvPr id="5" name="TextBox 4">
            <a:extLst>
              <a:ext uri="{FF2B5EF4-FFF2-40B4-BE49-F238E27FC236}">
                <a16:creationId xmlns:a16="http://schemas.microsoft.com/office/drawing/2014/main" id="{DF41F9C8-FF73-6F56-4231-3D91DECBDA34}"/>
              </a:ext>
            </a:extLst>
          </p:cNvPr>
          <p:cNvSpPr txBox="1"/>
          <p:nvPr/>
        </p:nvSpPr>
        <p:spPr>
          <a:xfrm>
            <a:off x="4149582" y="2768388"/>
            <a:ext cx="6096000" cy="769441"/>
          </a:xfrm>
          <a:prstGeom prst="rect">
            <a:avLst/>
          </a:prstGeom>
          <a:noFill/>
        </p:spPr>
        <p:txBody>
          <a:bodyPr wrap="square">
            <a:spAutoFit/>
          </a:bodyPr>
          <a:lstStyle/>
          <a:p>
            <a:r>
              <a:rPr lang="en-US" altLang="zh-CN" sz="4400" dirty="0">
                <a:solidFill>
                  <a:schemeClr val="accent6">
                    <a:lumMod val="60000"/>
                    <a:lumOff val="40000"/>
                  </a:schemeClr>
                </a:solidFill>
                <a:latin typeface="Avenir Next LT Pro Demi" panose="020B0704020202020204" pitchFamily="34" charset="0"/>
                <a:ea typeface="Roboto" panose="02000000000000000000" pitchFamily="2" charset="0"/>
                <a:cs typeface="Roboto" panose="02000000000000000000" pitchFamily="2" charset="0"/>
              </a:rPr>
              <a:t>Bloch Sphere </a:t>
            </a:r>
            <a:r>
              <a:rPr lang="en-US" altLang="zh-CN"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[1] </a:t>
            </a:r>
            <a:endParaRPr lang="en-US" sz="4400" dirty="0">
              <a:solidFill>
                <a:schemeClr val="bg1"/>
              </a:solidFill>
            </a:endParaRPr>
          </a:p>
        </p:txBody>
      </p:sp>
      <p:sp>
        <p:nvSpPr>
          <p:cNvPr id="6" name="TextBox 5">
            <a:extLst>
              <a:ext uri="{FF2B5EF4-FFF2-40B4-BE49-F238E27FC236}">
                <a16:creationId xmlns:a16="http://schemas.microsoft.com/office/drawing/2014/main" id="{563596B9-C9D4-31B6-DB89-6421F979076B}"/>
              </a:ext>
            </a:extLst>
          </p:cNvPr>
          <p:cNvSpPr txBox="1"/>
          <p:nvPr/>
        </p:nvSpPr>
        <p:spPr>
          <a:xfrm>
            <a:off x="1245223" y="3677431"/>
            <a:ext cx="9912173" cy="523220"/>
          </a:xfrm>
          <a:prstGeom prst="rect">
            <a:avLst/>
          </a:prstGeom>
          <a:noFill/>
        </p:spPr>
        <p:txBody>
          <a:bodyPr wrap="square" rtlCol="0">
            <a:spAutoFit/>
          </a:bodyPr>
          <a:lstStyle/>
          <a:p>
            <a:r>
              <a:rPr lang="en-US" altLang="zh-CN" sz="28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A widely-used approach to visualize quantum states today</a:t>
            </a:r>
          </a:p>
        </p:txBody>
      </p:sp>
      <p:sp>
        <p:nvSpPr>
          <p:cNvPr id="27" name="Rectangle 26">
            <a:extLst>
              <a:ext uri="{FF2B5EF4-FFF2-40B4-BE49-F238E27FC236}">
                <a16:creationId xmlns:a16="http://schemas.microsoft.com/office/drawing/2014/main" id="{040D0BC3-3F08-48AC-9482-34AE2706C060}"/>
              </a:ext>
            </a:extLst>
          </p:cNvPr>
          <p:cNvSpPr/>
          <p:nvPr/>
        </p:nvSpPr>
        <p:spPr>
          <a:xfrm rot="10800000" flipH="1">
            <a:off x="5151381" y="638095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Oval 27">
            <a:extLst>
              <a:ext uri="{FF2B5EF4-FFF2-40B4-BE49-F238E27FC236}">
                <a16:creationId xmlns:a16="http://schemas.microsoft.com/office/drawing/2014/main" id="{F7DD6630-698C-5112-2A9C-B7A0E750B121}"/>
              </a:ext>
            </a:extLst>
          </p:cNvPr>
          <p:cNvSpPr/>
          <p:nvPr/>
        </p:nvSpPr>
        <p:spPr>
          <a:xfrm rot="10800000" flipH="1">
            <a:off x="6642267" y="626570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Oval 28">
            <a:extLst>
              <a:ext uri="{FF2B5EF4-FFF2-40B4-BE49-F238E27FC236}">
                <a16:creationId xmlns:a16="http://schemas.microsoft.com/office/drawing/2014/main" id="{0AA0C6A0-8F7C-D62B-EFE9-9F6831EB624B}"/>
              </a:ext>
            </a:extLst>
          </p:cNvPr>
          <p:cNvSpPr/>
          <p:nvPr/>
        </p:nvSpPr>
        <p:spPr>
          <a:xfrm rot="10800000" flipH="1">
            <a:off x="6735304" y="636169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Oval 29">
            <a:extLst>
              <a:ext uri="{FF2B5EF4-FFF2-40B4-BE49-F238E27FC236}">
                <a16:creationId xmlns:a16="http://schemas.microsoft.com/office/drawing/2014/main" id="{FAD4E5D8-DE2E-AFBD-50E1-25B9B8756EC0}"/>
              </a:ext>
            </a:extLst>
          </p:cNvPr>
          <p:cNvSpPr/>
          <p:nvPr/>
        </p:nvSpPr>
        <p:spPr>
          <a:xfrm rot="10800000" flipH="1">
            <a:off x="4825655" y="619149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val 30">
            <a:extLst>
              <a:ext uri="{FF2B5EF4-FFF2-40B4-BE49-F238E27FC236}">
                <a16:creationId xmlns:a16="http://schemas.microsoft.com/office/drawing/2014/main" id="{E1CA3EE8-B693-47FB-EF23-A91B79F084DB}"/>
              </a:ext>
            </a:extLst>
          </p:cNvPr>
          <p:cNvSpPr/>
          <p:nvPr/>
        </p:nvSpPr>
        <p:spPr>
          <a:xfrm rot="10800000" flipH="1">
            <a:off x="4952464" y="632124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a:extLst>
              <a:ext uri="{FF2B5EF4-FFF2-40B4-BE49-F238E27FC236}">
                <a16:creationId xmlns:a16="http://schemas.microsoft.com/office/drawing/2014/main" id="{ED8B9850-A089-89D0-CC8B-F9D5A554B6B7}"/>
              </a:ext>
            </a:extLst>
          </p:cNvPr>
          <p:cNvSpPr txBox="1"/>
          <p:nvPr/>
        </p:nvSpPr>
        <p:spPr>
          <a:xfrm>
            <a:off x="3621097" y="6618196"/>
            <a:ext cx="2868776"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superposition</a:t>
            </a:r>
            <a:endParaRPr lang="zh-CN" altLang="en-US" sz="12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98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450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460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450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2.70833E-6 -3.7037E-7 L 0.24414 -0.01829 " pathEditMode="relative" rAng="0" ptsTypes="AA">
                                      <p:cBhvr>
                                        <p:cTn id="17" dur="2000" fill="hold"/>
                                        <p:tgtEl>
                                          <p:spTgt spid="1026"/>
                                        </p:tgtEl>
                                        <p:attrNameLst>
                                          <p:attrName>ppt_x</p:attrName>
                                          <p:attrName>ppt_y</p:attrName>
                                        </p:attrNameLst>
                                      </p:cBhvr>
                                      <p:rCtr x="12201"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28</a:t>
            </a:fld>
            <a:endParaRPr lang="de-CH" dirty="0"/>
          </a:p>
        </p:txBody>
      </p:sp>
      <p:sp>
        <p:nvSpPr>
          <p:cNvPr id="22" name="TextBox 21">
            <a:extLst>
              <a:ext uri="{FF2B5EF4-FFF2-40B4-BE49-F238E27FC236}">
                <a16:creationId xmlns:a16="http://schemas.microsoft.com/office/drawing/2014/main" id="{AF554C35-CACA-8F61-13B3-88A77601EAA6}"/>
              </a:ext>
            </a:extLst>
          </p:cNvPr>
          <p:cNvSpPr txBox="1"/>
          <p:nvPr/>
        </p:nvSpPr>
        <p:spPr>
          <a:xfrm>
            <a:off x="1448682" y="2311900"/>
            <a:ext cx="5738441" cy="707886"/>
          </a:xfrm>
          <a:prstGeom prst="rect">
            <a:avLst/>
          </a:prstGeom>
          <a:noFill/>
        </p:spPr>
        <p:txBody>
          <a:bodyPr wrap="square" rtlCol="0">
            <a:spAutoFit/>
          </a:bodyPr>
          <a:lstStyle/>
          <a:p>
            <a:r>
              <a:rPr lang="en-US" altLang="zh-CN" sz="2000" dirty="0">
                <a:latin typeface="Avenir Next LT Pro Demi" panose="020B0704020202020204" pitchFamily="34" charset="0"/>
                <a:ea typeface="Roboto" panose="02000000000000000000" pitchFamily="2" charset="0"/>
                <a:cs typeface="Roboto" panose="02000000000000000000" pitchFamily="2" charset="0"/>
              </a:rPr>
              <a:t>Bloch Sphere </a:t>
            </a:r>
            <a:r>
              <a:rPr lang="en-US" altLang="zh-CN" sz="2000" dirty="0">
                <a:solidFill>
                  <a:srgbClr val="FF0000"/>
                </a:solidFill>
                <a:latin typeface="Avenir Next LT Pro Demi" panose="020B0704020202020204" pitchFamily="34" charset="0"/>
                <a:ea typeface="Roboto" panose="02000000000000000000" pitchFamily="2" charset="0"/>
                <a:cs typeface="Roboto" panose="02000000000000000000" pitchFamily="2" charset="0"/>
              </a:rPr>
              <a:t>cannot</a:t>
            </a:r>
            <a:r>
              <a:rPr lang="en-US" altLang="zh-CN" sz="2000" dirty="0">
                <a:latin typeface="Avenir Next LT Pro Demi" panose="020B0704020202020204" pitchFamily="34" charset="0"/>
                <a:ea typeface="Roboto" panose="02000000000000000000" pitchFamily="2" charset="0"/>
                <a:cs typeface="Roboto" panose="02000000000000000000" pitchFamily="2" charset="0"/>
              </a:rPr>
              <a:t> visualize and explain the</a:t>
            </a:r>
          </a:p>
          <a:p>
            <a:r>
              <a:rPr lang="en-US" altLang="zh-CN" sz="20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measured probability</a:t>
            </a:r>
          </a:p>
        </p:txBody>
      </p:sp>
      <p:pic>
        <p:nvPicPr>
          <p:cNvPr id="14" name="Picture 13" descr="A red square with a white exclamation mark&#10;&#10;Description automatically generated">
            <a:extLst>
              <a:ext uri="{FF2B5EF4-FFF2-40B4-BE49-F238E27FC236}">
                <a16:creationId xmlns:a16="http://schemas.microsoft.com/office/drawing/2014/main" id="{AD118FE3-7145-8D8D-5932-BCF50F84A7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025" y="2204801"/>
            <a:ext cx="636214" cy="636214"/>
          </a:xfrm>
          <a:prstGeom prst="rect">
            <a:avLst/>
          </a:prstGeom>
        </p:spPr>
      </p:pic>
      <p:pic>
        <p:nvPicPr>
          <p:cNvPr id="13" name="Picture 2" descr="upload.wikimedia.org/wikipedia/commons/thumb/f/...">
            <a:extLst>
              <a:ext uri="{FF2B5EF4-FFF2-40B4-BE49-F238E27FC236}">
                <a16:creationId xmlns:a16="http://schemas.microsoft.com/office/drawing/2014/main" id="{030E192C-E984-43F2-104D-0CEB7ED515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2567" y="1482018"/>
            <a:ext cx="3717415" cy="42194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CC8364F-BE54-936A-D1A3-AA29A1AAAD7C}"/>
              </a:ext>
            </a:extLst>
          </p:cNvPr>
          <p:cNvPicPr>
            <a:picLocks noChangeAspect="1"/>
          </p:cNvPicPr>
          <p:nvPr/>
        </p:nvPicPr>
        <p:blipFill>
          <a:blip r:embed="rId5"/>
          <a:stretch>
            <a:fillRect/>
          </a:stretch>
        </p:blipFill>
        <p:spPr>
          <a:xfrm>
            <a:off x="1192018" y="3857327"/>
            <a:ext cx="5155271" cy="643422"/>
          </a:xfrm>
          <a:prstGeom prst="rect">
            <a:avLst/>
          </a:prstGeom>
        </p:spPr>
      </p:pic>
      <p:sp>
        <p:nvSpPr>
          <p:cNvPr id="11" name="文本框 6">
            <a:extLst>
              <a:ext uri="{FF2B5EF4-FFF2-40B4-BE49-F238E27FC236}">
                <a16:creationId xmlns:a16="http://schemas.microsoft.com/office/drawing/2014/main" id="{DA1BA6CE-4F4A-98B4-33DD-279C998099A8}"/>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Existing work</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For measured probability visualization</a:t>
            </a:r>
            <a:endParaRPr lang="en-US" altLang="zh-CN" sz="2400" b="1" dirty="0">
              <a:solidFill>
                <a:schemeClr val="accent1">
                  <a:lumMod val="40000"/>
                  <a:lumOff val="60000"/>
                </a:schemeClr>
              </a:solidFill>
              <a:latin typeface="Avenir Next LT Pro Demi" panose="020B070402020202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EBD9E393-1128-DBE0-ACE6-AC461EF74FE3}"/>
              </a:ext>
            </a:extLst>
          </p:cNvPr>
          <p:cNvSpPr/>
          <p:nvPr/>
        </p:nvSpPr>
        <p:spPr>
          <a:xfrm rot="10800000" flipH="1">
            <a:off x="5151381" y="636063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B207266F-DE0B-9327-C7B2-30DDEE21ACC0}"/>
              </a:ext>
            </a:extLst>
          </p:cNvPr>
          <p:cNvSpPr/>
          <p:nvPr/>
        </p:nvSpPr>
        <p:spPr>
          <a:xfrm rot="10800000" flipH="1">
            <a:off x="6642267" y="62453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A2CFF5BF-3CBF-FD00-E4A4-0A509FED708D}"/>
              </a:ext>
            </a:extLst>
          </p:cNvPr>
          <p:cNvSpPr/>
          <p:nvPr/>
        </p:nvSpPr>
        <p:spPr>
          <a:xfrm rot="10800000" flipH="1">
            <a:off x="6735304" y="63413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val 15">
            <a:extLst>
              <a:ext uri="{FF2B5EF4-FFF2-40B4-BE49-F238E27FC236}">
                <a16:creationId xmlns:a16="http://schemas.microsoft.com/office/drawing/2014/main" id="{401B66C5-0DE9-1317-06BD-7570D23C43BC}"/>
              </a:ext>
            </a:extLst>
          </p:cNvPr>
          <p:cNvSpPr/>
          <p:nvPr/>
        </p:nvSpPr>
        <p:spPr>
          <a:xfrm rot="10800000" flipH="1">
            <a:off x="4825655" y="61711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a:extLst>
              <a:ext uri="{FF2B5EF4-FFF2-40B4-BE49-F238E27FC236}">
                <a16:creationId xmlns:a16="http://schemas.microsoft.com/office/drawing/2014/main" id="{38283674-6E09-C990-2E7A-1DD90011AE84}"/>
              </a:ext>
            </a:extLst>
          </p:cNvPr>
          <p:cNvSpPr/>
          <p:nvPr/>
        </p:nvSpPr>
        <p:spPr>
          <a:xfrm rot="10800000" flipH="1">
            <a:off x="4952464" y="63009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a:extLst>
              <a:ext uri="{FF2B5EF4-FFF2-40B4-BE49-F238E27FC236}">
                <a16:creationId xmlns:a16="http://schemas.microsoft.com/office/drawing/2014/main" id="{66757E94-A929-4AE2-819D-529E3AA64E00}"/>
              </a:ext>
            </a:extLst>
          </p:cNvPr>
          <p:cNvSpPr txBox="1"/>
          <p:nvPr/>
        </p:nvSpPr>
        <p:spPr>
          <a:xfrm>
            <a:off x="3621097" y="6618196"/>
            <a:ext cx="2868776"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superposition</a:t>
            </a:r>
            <a:endParaRPr lang="zh-CN" altLang="en-US" sz="12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305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29</a:t>
            </a:fld>
            <a:endParaRPr lang="de-CH" dirty="0"/>
          </a:p>
        </p:txBody>
      </p:sp>
      <p:sp>
        <p:nvSpPr>
          <p:cNvPr id="21" name="文本框 6">
            <a:extLst>
              <a:ext uri="{FF2B5EF4-FFF2-40B4-BE49-F238E27FC236}">
                <a16:creationId xmlns:a16="http://schemas.microsoft.com/office/drawing/2014/main" id="{EED4CA69-9AF3-4522-5EE2-B5B67A024CC2}"/>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Existing work</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Bloch Sphere’s</a:t>
            </a:r>
            <a:r>
              <a:rPr lang="zh-CN" altLang="en-US" sz="2000" b="1" dirty="0">
                <a:solidFill>
                  <a:schemeClr val="accent1">
                    <a:lumMod val="40000"/>
                    <a:lumOff val="60000"/>
                  </a:schemeClr>
                </a:solidFill>
                <a:latin typeface="Avenir Next LT Pro Demi" panose="020B0704020202020204" pitchFamily="34" charset="0"/>
                <a:cs typeface="Calibri" panose="020F0502020204030204" pitchFamily="34" charset="0"/>
              </a:rPr>
              <a:t> </a:t>
            </a:r>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issues</a:t>
            </a:r>
            <a:endParaRPr lang="en-US" altLang="zh-CN" sz="2400" b="1" dirty="0">
              <a:solidFill>
                <a:schemeClr val="accent1">
                  <a:lumMod val="40000"/>
                  <a:lumOff val="60000"/>
                </a:schemeClr>
              </a:solidFill>
              <a:latin typeface="Avenir Next LT Pro Demi" panose="020B070402020202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AF554C35-CACA-8F61-13B3-88A77601EAA6}"/>
              </a:ext>
            </a:extLst>
          </p:cNvPr>
          <p:cNvSpPr txBox="1"/>
          <p:nvPr/>
        </p:nvSpPr>
        <p:spPr>
          <a:xfrm>
            <a:off x="1353239" y="2921168"/>
            <a:ext cx="5738441" cy="2246769"/>
          </a:xfrm>
          <a:prstGeom prst="rect">
            <a:avLst/>
          </a:prstGeom>
          <a:noFill/>
        </p:spPr>
        <p:txBody>
          <a:bodyPr wrap="square" rtlCol="0">
            <a:spAutoFit/>
          </a:bodyPr>
          <a:lstStyle/>
          <a:p>
            <a:r>
              <a:rPr lang="en-US" altLang="zh-CN" sz="2000" dirty="0">
                <a:latin typeface="Avenir Next LT Pro Demi" panose="020B0704020202020204" pitchFamily="34" charset="0"/>
                <a:ea typeface="Roboto" panose="02000000000000000000" pitchFamily="2" charset="0"/>
                <a:cs typeface="Roboto" panose="02000000000000000000" pitchFamily="2" charset="0"/>
              </a:rPr>
              <a:t>For Motivation 2, </a:t>
            </a:r>
          </a:p>
          <a:p>
            <a:r>
              <a:rPr lang="en-US" altLang="zh-CN" sz="2000" dirty="0">
                <a:latin typeface="Avenir Next LT Pro Demi" panose="020B0704020202020204" pitchFamily="34" charset="0"/>
                <a:ea typeface="Roboto" panose="02000000000000000000" pitchFamily="2" charset="0"/>
                <a:cs typeface="Roboto" panose="02000000000000000000" pitchFamily="2" charset="0"/>
              </a:rPr>
              <a:t>Bloch Sphere cannot visualize for </a:t>
            </a:r>
          </a:p>
          <a:p>
            <a:r>
              <a:rPr lang="en-US" altLang="zh-CN" sz="20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more than one qubit </a:t>
            </a:r>
            <a:r>
              <a:rPr lang="en-US" altLang="zh-CN" sz="2000" dirty="0">
                <a:latin typeface="Avenir Next LT Pro Demi" panose="020B0704020202020204" pitchFamily="34" charset="0"/>
                <a:ea typeface="Roboto" panose="02000000000000000000" pitchFamily="2" charset="0"/>
                <a:cs typeface="Roboto" panose="02000000000000000000" pitchFamily="2" charset="0"/>
              </a:rPr>
              <a:t>[2]</a:t>
            </a:r>
          </a:p>
          <a:p>
            <a:endParaRPr lang="en-US" altLang="zh-CN" sz="2000" dirty="0">
              <a:latin typeface="Avenir Next LT Pro Demi" panose="020B0704020202020204" pitchFamily="34" charset="0"/>
              <a:ea typeface="Roboto" panose="02000000000000000000" pitchFamily="2" charset="0"/>
              <a:cs typeface="Roboto" panose="02000000000000000000" pitchFamily="2" charset="0"/>
            </a:endParaRPr>
          </a:p>
          <a:p>
            <a:endParaRPr lang="en-US" altLang="zh-CN" sz="2000" dirty="0">
              <a:latin typeface="Avenir Next LT Pro Demi" panose="020B0704020202020204" pitchFamily="34" charset="0"/>
              <a:ea typeface="Roboto" panose="02000000000000000000" pitchFamily="2" charset="0"/>
              <a:cs typeface="Roboto" panose="02000000000000000000" pitchFamily="2" charset="0"/>
            </a:endParaRPr>
          </a:p>
          <a:p>
            <a:r>
              <a:rPr lang="en-US" altLang="zh-CN" sz="2000" dirty="0">
                <a:solidFill>
                  <a:schemeClr val="bg1">
                    <a:lumMod val="65000"/>
                  </a:schemeClr>
                </a:solidFill>
                <a:latin typeface="Avenir Next LT Pro Demi" panose="020B0704020202020204" pitchFamily="34" charset="0"/>
                <a:ea typeface="Roboto" panose="02000000000000000000" pitchFamily="2" charset="0"/>
                <a:cs typeface="Roboto" panose="02000000000000000000" pitchFamily="2" charset="0"/>
              </a:rPr>
              <a:t>Because Bloch Sphere only support </a:t>
            </a:r>
            <a:r>
              <a:rPr lang="en-US" altLang="zh-CN" sz="2000" dirty="0">
                <a:solidFill>
                  <a:schemeClr val="accent1">
                    <a:lumMod val="75000"/>
                  </a:schemeClr>
                </a:solidFill>
                <a:latin typeface="Avenir Next LT Pro Demi" panose="020B0704020202020204" pitchFamily="34" charset="0"/>
                <a:ea typeface="Roboto" panose="02000000000000000000" pitchFamily="2" charset="0"/>
                <a:cs typeface="Roboto" panose="02000000000000000000" pitchFamily="2" charset="0"/>
              </a:rPr>
              <a:t>pure single-qubit </a:t>
            </a:r>
            <a:r>
              <a:rPr lang="en-US" altLang="zh-CN" sz="2000" dirty="0">
                <a:solidFill>
                  <a:schemeClr val="bg1">
                    <a:lumMod val="65000"/>
                  </a:schemeClr>
                </a:solidFill>
                <a:latin typeface="Avenir Next LT Pro Demi" panose="020B0704020202020204" pitchFamily="34" charset="0"/>
                <a:ea typeface="Roboto" panose="02000000000000000000" pitchFamily="2" charset="0"/>
                <a:cs typeface="Roboto" panose="02000000000000000000" pitchFamily="2" charset="0"/>
              </a:rPr>
              <a:t>state</a:t>
            </a:r>
          </a:p>
        </p:txBody>
      </p:sp>
      <p:sp>
        <p:nvSpPr>
          <p:cNvPr id="32" name="TextBox 31">
            <a:extLst>
              <a:ext uri="{FF2B5EF4-FFF2-40B4-BE49-F238E27FC236}">
                <a16:creationId xmlns:a16="http://schemas.microsoft.com/office/drawing/2014/main" id="{FD57F1B1-4954-0A6C-4322-C51F48C9BA78}"/>
              </a:ext>
            </a:extLst>
          </p:cNvPr>
          <p:cNvSpPr txBox="1"/>
          <p:nvPr/>
        </p:nvSpPr>
        <p:spPr>
          <a:xfrm>
            <a:off x="527125" y="5911141"/>
            <a:ext cx="11217201" cy="461665"/>
          </a:xfrm>
          <a:prstGeom prst="rect">
            <a:avLst/>
          </a:prstGeom>
          <a:noFill/>
        </p:spPr>
        <p:txBody>
          <a:bodyPr wrap="square" rtlCol="0">
            <a:spAutoFit/>
          </a:bodyPr>
          <a:lstStyle/>
          <a:p>
            <a:r>
              <a:rPr lang="en-US" altLang="zh-CN" sz="1200" dirty="0">
                <a:solidFill>
                  <a:srgbClr val="000000"/>
                </a:solidFill>
                <a:latin typeface="Times New Roman" panose="02020603050405020304" pitchFamily="18" charset="0"/>
                <a:cs typeface="Times New Roman" panose="02020603050405020304" pitchFamily="18" charset="0"/>
              </a:rPr>
              <a:t>[2] Bardin, Joseph C., Daniel H. </a:t>
            </a:r>
            <a:r>
              <a:rPr lang="en-US" altLang="zh-CN" sz="1200" dirty="0" err="1">
                <a:solidFill>
                  <a:srgbClr val="000000"/>
                </a:solidFill>
                <a:latin typeface="Times New Roman" panose="02020603050405020304" pitchFamily="18" charset="0"/>
                <a:cs typeface="Times New Roman" panose="02020603050405020304" pitchFamily="18" charset="0"/>
              </a:rPr>
              <a:t>Slichter</a:t>
            </a:r>
            <a:r>
              <a:rPr lang="en-US" altLang="zh-CN" sz="1200" dirty="0">
                <a:solidFill>
                  <a:srgbClr val="000000"/>
                </a:solidFill>
                <a:latin typeface="Times New Roman" panose="02020603050405020304" pitchFamily="18" charset="0"/>
                <a:cs typeface="Times New Roman" panose="02020603050405020304" pitchFamily="18" charset="0"/>
              </a:rPr>
              <a:t>, and David J. Reilly. "Microwaves in quantum computing." IEEE journal of microwaves 1.1 (2021): 403-427.</a:t>
            </a:r>
          </a:p>
          <a:p>
            <a:endParaRPr lang="en-US" altLang="zh-CN" sz="1200" dirty="0">
              <a:solidFill>
                <a:srgbClr val="000000"/>
              </a:solidFill>
              <a:latin typeface="Times New Roman" panose="02020603050405020304" pitchFamily="18" charset="0"/>
              <a:cs typeface="Times New Roman" panose="02020603050405020304" pitchFamily="18" charset="0"/>
            </a:endParaRPr>
          </a:p>
        </p:txBody>
      </p:sp>
      <p:pic>
        <p:nvPicPr>
          <p:cNvPr id="14" name="Picture 13" descr="A red square with a white exclamation mark&#10;&#10;Description automatically generated">
            <a:extLst>
              <a:ext uri="{FF2B5EF4-FFF2-40B4-BE49-F238E27FC236}">
                <a16:creationId xmlns:a16="http://schemas.microsoft.com/office/drawing/2014/main" id="{AD118FE3-7145-8D8D-5932-BCF50F84A7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025" y="2204801"/>
            <a:ext cx="636214" cy="636214"/>
          </a:xfrm>
          <a:prstGeom prst="rect">
            <a:avLst/>
          </a:prstGeom>
        </p:spPr>
      </p:pic>
      <p:pic>
        <p:nvPicPr>
          <p:cNvPr id="13" name="Picture 2" descr="upload.wikimedia.org/wikipedia/commons/thumb/f/...">
            <a:extLst>
              <a:ext uri="{FF2B5EF4-FFF2-40B4-BE49-F238E27FC236}">
                <a16:creationId xmlns:a16="http://schemas.microsoft.com/office/drawing/2014/main" id="{030E192C-E984-43F2-104D-0CEB7ED515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2567" y="1482018"/>
            <a:ext cx="3717415" cy="42194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DF83D4E-B367-2682-E251-2F46CA7DE12A}"/>
              </a:ext>
            </a:extLst>
          </p:cNvPr>
          <p:cNvSpPr txBox="1"/>
          <p:nvPr/>
        </p:nvSpPr>
        <p:spPr>
          <a:xfrm>
            <a:off x="1353239" y="2292075"/>
            <a:ext cx="6096000" cy="461665"/>
          </a:xfrm>
          <a:prstGeom prst="rect">
            <a:avLst/>
          </a:prstGeom>
          <a:noFill/>
        </p:spPr>
        <p:txBody>
          <a:bodyPr wrap="square">
            <a:spAutoFit/>
          </a:bodyPr>
          <a:lstStyle/>
          <a:p>
            <a:r>
              <a:rPr lang="en-US" altLang="zh-CN" sz="2400" dirty="0">
                <a:solidFill>
                  <a:srgbClr val="D11523"/>
                </a:solidFill>
                <a:latin typeface="Avenir Next LT Pro Demi" panose="020B0704020202020204" pitchFamily="34" charset="0"/>
                <a:ea typeface="Roboto" panose="02000000000000000000" pitchFamily="2" charset="0"/>
                <a:cs typeface="Roboto" panose="02000000000000000000" pitchFamily="2" charset="0"/>
              </a:rPr>
              <a:t>Issue 2</a:t>
            </a:r>
            <a:endParaRPr lang="en-US" sz="2400" dirty="0">
              <a:solidFill>
                <a:srgbClr val="D11523"/>
              </a:solidFill>
            </a:endParaRPr>
          </a:p>
        </p:txBody>
      </p:sp>
      <p:grpSp>
        <p:nvGrpSpPr>
          <p:cNvPr id="2" name="Group 1">
            <a:extLst>
              <a:ext uri="{FF2B5EF4-FFF2-40B4-BE49-F238E27FC236}">
                <a16:creationId xmlns:a16="http://schemas.microsoft.com/office/drawing/2014/main" id="{34CE4F3B-5354-1E9C-EBDC-5477E03B9778}"/>
              </a:ext>
            </a:extLst>
          </p:cNvPr>
          <p:cNvGrpSpPr/>
          <p:nvPr/>
        </p:nvGrpSpPr>
        <p:grpSpPr>
          <a:xfrm flipH="1">
            <a:off x="4825655" y="6248247"/>
            <a:ext cx="2153860" cy="459662"/>
            <a:chOff x="4825655" y="6171173"/>
            <a:chExt cx="2153860" cy="459662"/>
          </a:xfrm>
        </p:grpSpPr>
        <p:sp>
          <p:nvSpPr>
            <p:cNvPr id="9" name="Rectangle 8">
              <a:extLst>
                <a:ext uri="{FF2B5EF4-FFF2-40B4-BE49-F238E27FC236}">
                  <a16:creationId xmlns:a16="http://schemas.microsoft.com/office/drawing/2014/main" id="{255A3734-988B-D2AB-4EB5-216A7A2463E0}"/>
                </a:ext>
              </a:extLst>
            </p:cNvPr>
            <p:cNvSpPr/>
            <p:nvPr/>
          </p:nvSpPr>
          <p:spPr>
            <a:xfrm rot="10800000" flipH="1">
              <a:off x="5151381" y="636063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a:extLst>
                <a:ext uri="{FF2B5EF4-FFF2-40B4-BE49-F238E27FC236}">
                  <a16:creationId xmlns:a16="http://schemas.microsoft.com/office/drawing/2014/main" id="{0D080B6A-7CFF-7B0D-6A7A-CA82DD22C7E1}"/>
                </a:ext>
              </a:extLst>
            </p:cNvPr>
            <p:cNvSpPr/>
            <p:nvPr/>
          </p:nvSpPr>
          <p:spPr>
            <a:xfrm rot="10800000" flipH="1">
              <a:off x="6642267" y="62453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90437D01-81FE-417C-C270-603A253FC9E0}"/>
                </a:ext>
              </a:extLst>
            </p:cNvPr>
            <p:cNvSpPr/>
            <p:nvPr/>
          </p:nvSpPr>
          <p:spPr>
            <a:xfrm rot="10800000" flipH="1">
              <a:off x="6735304" y="63413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6EFE1A41-9D89-3E19-374A-2EA9AE98371A}"/>
                </a:ext>
              </a:extLst>
            </p:cNvPr>
            <p:cNvSpPr/>
            <p:nvPr/>
          </p:nvSpPr>
          <p:spPr>
            <a:xfrm rot="10800000" flipH="1">
              <a:off x="4825655" y="61711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val 15">
              <a:extLst>
                <a:ext uri="{FF2B5EF4-FFF2-40B4-BE49-F238E27FC236}">
                  <a16:creationId xmlns:a16="http://schemas.microsoft.com/office/drawing/2014/main" id="{4280D8FD-A051-EF7F-A47D-E16B09C21495}"/>
                </a:ext>
              </a:extLst>
            </p:cNvPr>
            <p:cNvSpPr/>
            <p:nvPr/>
          </p:nvSpPr>
          <p:spPr>
            <a:xfrm rot="10800000" flipH="1">
              <a:off x="4952464" y="63009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a:extLst>
              <a:ext uri="{FF2B5EF4-FFF2-40B4-BE49-F238E27FC236}">
                <a16:creationId xmlns:a16="http://schemas.microsoft.com/office/drawing/2014/main" id="{C4588658-0AF8-E26F-645D-55E763F5A888}"/>
              </a:ext>
            </a:extLst>
          </p:cNvPr>
          <p:cNvSpPr txBox="1"/>
          <p:nvPr/>
        </p:nvSpPr>
        <p:spPr>
          <a:xfrm>
            <a:off x="4162290" y="6633436"/>
            <a:ext cx="1786390" cy="276999"/>
          </a:xfrm>
          <a:prstGeom prst="rect">
            <a:avLst/>
          </a:prstGeom>
          <a:noFill/>
        </p:spPr>
        <p:txBody>
          <a:bodyPr wrap="square" rtlCol="0">
            <a:spAutoFit/>
          </a:bodyPr>
          <a:lstStyle/>
          <a:p>
            <a:pPr algn="ctr"/>
            <a:r>
              <a:rPr lang="en-US" altLang="zh-CN" sz="1200" dirty="0">
                <a:solidFill>
                  <a:schemeClr val="bg2">
                    <a:lumMod val="90000"/>
                  </a:schemeClr>
                </a:solidFill>
                <a:latin typeface="Arial" panose="020B0604020202020204" pitchFamily="34" charset="0"/>
                <a:cs typeface="Arial" panose="020B0604020202020204" pitchFamily="34" charset="0"/>
              </a:rPr>
              <a:t>Quantum superposition</a:t>
            </a:r>
            <a:endParaRPr lang="zh-CN" altLang="en-US" sz="1200" dirty="0">
              <a:solidFill>
                <a:schemeClr val="bg2">
                  <a:lumMod val="9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3C4394F-B69A-775D-9E00-800C7CE75B69}"/>
              </a:ext>
            </a:extLst>
          </p:cNvPr>
          <p:cNvSpPr txBox="1"/>
          <p:nvPr/>
        </p:nvSpPr>
        <p:spPr>
          <a:xfrm>
            <a:off x="5846328" y="6633436"/>
            <a:ext cx="1786390"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entanglement</a:t>
            </a:r>
            <a:endParaRPr lang="zh-CN" altLang="en-US" sz="12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740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0005956" y="5878013"/>
            <a:ext cx="1332345" cy="391537"/>
          </a:xfrm>
        </p:spPr>
        <p:txBody>
          <a:bodyPr/>
          <a:lstStyle/>
          <a:p>
            <a:fld id="{86F43AA9-BAD7-46FA-B2F4-C528A8411352}" type="slidenum">
              <a:rPr lang="de-CH" smtClean="0"/>
              <a:pPr/>
              <a:t>3</a:t>
            </a:fld>
            <a:endParaRPr lang="de-CH" dirty="0"/>
          </a:p>
        </p:txBody>
      </p:sp>
      <p:sp>
        <p:nvSpPr>
          <p:cNvPr id="2" name="TextBox 1">
            <a:extLst>
              <a:ext uri="{FF2B5EF4-FFF2-40B4-BE49-F238E27FC236}">
                <a16:creationId xmlns:a16="http://schemas.microsoft.com/office/drawing/2014/main" id="{0F425271-5596-F769-FB73-B23A8709BFF7}"/>
              </a:ext>
            </a:extLst>
          </p:cNvPr>
          <p:cNvSpPr txBox="1"/>
          <p:nvPr/>
        </p:nvSpPr>
        <p:spPr>
          <a:xfrm>
            <a:off x="490538" y="2219101"/>
            <a:ext cx="9912173" cy="2862322"/>
          </a:xfrm>
          <a:prstGeom prst="rect">
            <a:avLst/>
          </a:prstGeom>
          <a:noFill/>
        </p:spPr>
        <p:txBody>
          <a:bodyPr wrap="square" rtlCol="0">
            <a:spAutoFit/>
          </a:bodyPr>
          <a:lstStyle/>
          <a:p>
            <a:r>
              <a:rPr lang="en-US" altLang="zh-CN" sz="2000" dirty="0">
                <a:latin typeface="Avenir Next LT Pro Demi" panose="020B0704020202020204" pitchFamily="34" charset="0"/>
                <a:ea typeface="Roboto" panose="02000000000000000000" pitchFamily="2" charset="0"/>
                <a:cs typeface="Roboto" panose="02000000000000000000" pitchFamily="2" charset="0"/>
              </a:rPr>
              <a:t>We propose </a:t>
            </a:r>
            <a:r>
              <a:rPr lang="en-US" altLang="zh-CN" sz="20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VENUS</a:t>
            </a:r>
            <a:r>
              <a:rPr lang="en-US" altLang="zh-CN" sz="2000" dirty="0">
                <a:latin typeface="Avenir Next LT Pro Demi" panose="020B0704020202020204" pitchFamily="34" charset="0"/>
                <a:ea typeface="Roboto" panose="02000000000000000000" pitchFamily="2" charset="0"/>
                <a:cs typeface="Roboto" panose="02000000000000000000" pitchFamily="2" charset="0"/>
              </a:rPr>
              <a:t>, a geometrical visualization for </a:t>
            </a:r>
            <a:r>
              <a:rPr lang="en-US" altLang="zh-CN" sz="20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quantum state visualization</a:t>
            </a:r>
          </a:p>
          <a:p>
            <a:endParaRPr lang="en-US" altLang="zh-CN" sz="2000" dirty="0">
              <a:latin typeface="Avenir Next LT Pro Demi" panose="020B0704020202020204" pitchFamily="34" charset="0"/>
              <a:ea typeface="Roboto" panose="02000000000000000000" pitchFamily="2" charset="0"/>
              <a:cs typeface="Roboto" panose="02000000000000000000" pitchFamily="2" charset="0"/>
            </a:endParaRPr>
          </a:p>
          <a:p>
            <a:r>
              <a:rPr lang="en-US" altLang="zh-CN" sz="20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1. Probability visualization</a:t>
            </a:r>
          </a:p>
          <a:p>
            <a:r>
              <a:rPr lang="en-US" altLang="zh-CN" sz="2000" dirty="0">
                <a:latin typeface="Avenir Next LT Pro Demi" panose="020B0704020202020204" pitchFamily="34" charset="0"/>
                <a:ea typeface="Roboto" panose="02000000000000000000" pitchFamily="2" charset="0"/>
                <a:cs typeface="Roboto" panose="02000000000000000000" pitchFamily="2" charset="0"/>
              </a:rPr>
              <a:t>	It allows the explicit visualization and explanation of measured probability</a:t>
            </a:r>
          </a:p>
          <a:p>
            <a:endParaRPr lang="en-US" altLang="zh-CN" sz="2000" dirty="0">
              <a:latin typeface="Avenir Next LT Pro Demi" panose="020B0704020202020204" pitchFamily="34" charset="0"/>
              <a:ea typeface="Roboto" panose="02000000000000000000" pitchFamily="2" charset="0"/>
              <a:cs typeface="Roboto" panose="02000000000000000000" pitchFamily="2" charset="0"/>
            </a:endParaRPr>
          </a:p>
          <a:p>
            <a:endParaRPr lang="en-US" altLang="zh-CN" sz="2000" dirty="0">
              <a:latin typeface="Avenir Next LT Pro Demi" panose="020B0704020202020204" pitchFamily="34" charset="0"/>
              <a:ea typeface="Roboto" panose="02000000000000000000" pitchFamily="2" charset="0"/>
              <a:cs typeface="Roboto" panose="02000000000000000000" pitchFamily="2" charset="0"/>
            </a:endParaRPr>
          </a:p>
          <a:p>
            <a:r>
              <a:rPr lang="en-US" altLang="zh-CN" sz="20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2. Two-qubit state visualization</a:t>
            </a:r>
          </a:p>
          <a:p>
            <a:r>
              <a:rPr lang="en-US" altLang="zh-CN" sz="2000" dirty="0">
                <a:latin typeface="Avenir Next LT Pro Demi" panose="020B0704020202020204" pitchFamily="34" charset="0"/>
                <a:ea typeface="Roboto" panose="02000000000000000000" pitchFamily="2" charset="0"/>
                <a:cs typeface="Roboto" panose="02000000000000000000" pitchFamily="2" charset="0"/>
              </a:rPr>
              <a:t>	It supports both single-qubit and two-qubit state visualization</a:t>
            </a:r>
          </a:p>
          <a:p>
            <a:endParaRPr lang="en-US" altLang="zh-CN" sz="2000" dirty="0">
              <a:latin typeface="Avenir Next LT Pro Demi" panose="020B0704020202020204" pitchFamily="34" charset="0"/>
              <a:ea typeface="Roboto" panose="02000000000000000000" pitchFamily="2" charset="0"/>
              <a:cs typeface="Roboto" panose="02000000000000000000" pitchFamily="2" charset="0"/>
            </a:endParaRPr>
          </a:p>
        </p:txBody>
      </p:sp>
      <p:sp>
        <p:nvSpPr>
          <p:cNvPr id="5" name="文本框 6">
            <a:extLst>
              <a:ext uri="{FF2B5EF4-FFF2-40B4-BE49-F238E27FC236}">
                <a16:creationId xmlns:a16="http://schemas.microsoft.com/office/drawing/2014/main" id="{614D9FF3-9CB4-30AA-E9B9-6C9F1B8835BB}"/>
              </a:ext>
            </a:extLst>
          </p:cNvPr>
          <p:cNvSpPr txBox="1"/>
          <p:nvPr/>
        </p:nvSpPr>
        <p:spPr>
          <a:xfrm>
            <a:off x="435313" y="320097"/>
            <a:ext cx="9707530" cy="830997"/>
          </a:xfrm>
          <a:prstGeom prst="rect">
            <a:avLst/>
          </a:prstGeom>
          <a:noFill/>
        </p:spPr>
        <p:txBody>
          <a:bodyPr wrap="square" rtlCol="0">
            <a:spAutoFit/>
          </a:bodyPr>
          <a:lstStyle/>
          <a:p>
            <a:r>
              <a:rPr lang="en-US" altLang="zh-CN" sz="2400" b="1" dirty="0">
                <a:solidFill>
                  <a:schemeClr val="bg1"/>
                </a:solidFill>
                <a:latin typeface="Avenir Next LT Pro Demi" panose="020B0704020202020204" pitchFamily="34" charset="0"/>
                <a:cs typeface="Calibri" panose="020F0502020204030204" pitchFamily="34" charset="0"/>
              </a:rPr>
              <a:t>VENUS: A Geometrical Representation for </a:t>
            </a:r>
          </a:p>
          <a:p>
            <a:r>
              <a:rPr lang="en-US" altLang="zh-CN" sz="2400" b="1" dirty="0">
                <a:solidFill>
                  <a:schemeClr val="bg1"/>
                </a:solidFill>
                <a:latin typeface="Avenir Next LT Pro Demi" panose="020B0704020202020204" pitchFamily="34" charset="0"/>
                <a:cs typeface="Calibri" panose="020F0502020204030204" pitchFamily="34" charset="0"/>
              </a:rPr>
              <a:t>Quantum State Visualization</a:t>
            </a:r>
          </a:p>
        </p:txBody>
      </p:sp>
    </p:spTree>
    <p:extLst>
      <p:ext uri="{BB962C8B-B14F-4D97-AF65-F5344CB8AC3E}">
        <p14:creationId xmlns:p14="http://schemas.microsoft.com/office/powerpoint/2010/main" val="371897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30</a:t>
            </a:fld>
            <a:endParaRPr lang="de-CH" dirty="0"/>
          </a:p>
        </p:txBody>
      </p:sp>
      <p:sp>
        <p:nvSpPr>
          <p:cNvPr id="21" name="文本框 6">
            <a:extLst>
              <a:ext uri="{FF2B5EF4-FFF2-40B4-BE49-F238E27FC236}">
                <a16:creationId xmlns:a16="http://schemas.microsoft.com/office/drawing/2014/main" id="{EED4CA69-9AF3-4522-5EE2-B5B67A024CC2}"/>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VENUS</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Visual design</a:t>
            </a:r>
          </a:p>
        </p:txBody>
      </p:sp>
      <p:pic>
        <p:nvPicPr>
          <p:cNvPr id="8" name="Picture 7">
            <a:extLst>
              <a:ext uri="{FF2B5EF4-FFF2-40B4-BE49-F238E27FC236}">
                <a16:creationId xmlns:a16="http://schemas.microsoft.com/office/drawing/2014/main" id="{8838A658-CA4B-B1CA-4DD3-3B1E3C553BB8}"/>
              </a:ext>
            </a:extLst>
          </p:cNvPr>
          <p:cNvPicPr>
            <a:picLocks noChangeAspect="1"/>
          </p:cNvPicPr>
          <p:nvPr/>
        </p:nvPicPr>
        <p:blipFill>
          <a:blip r:embed="rId3"/>
          <a:stretch>
            <a:fillRect/>
          </a:stretch>
        </p:blipFill>
        <p:spPr>
          <a:xfrm>
            <a:off x="2568923" y="5595165"/>
            <a:ext cx="1732340" cy="333067"/>
          </a:xfrm>
          <a:prstGeom prst="rect">
            <a:avLst/>
          </a:prstGeom>
        </p:spPr>
      </p:pic>
      <p:pic>
        <p:nvPicPr>
          <p:cNvPr id="5" name="Picture 4">
            <a:extLst>
              <a:ext uri="{FF2B5EF4-FFF2-40B4-BE49-F238E27FC236}">
                <a16:creationId xmlns:a16="http://schemas.microsoft.com/office/drawing/2014/main" id="{C7E81B1D-70F8-CE02-E27F-922EF4A8DCBD}"/>
              </a:ext>
            </a:extLst>
          </p:cNvPr>
          <p:cNvPicPr>
            <a:picLocks noChangeAspect="1"/>
          </p:cNvPicPr>
          <p:nvPr/>
        </p:nvPicPr>
        <p:blipFill>
          <a:blip r:embed="rId4"/>
          <a:stretch>
            <a:fillRect/>
          </a:stretch>
        </p:blipFill>
        <p:spPr>
          <a:xfrm>
            <a:off x="585788" y="2370647"/>
            <a:ext cx="7951850" cy="3066911"/>
          </a:xfrm>
          <a:prstGeom prst="rect">
            <a:avLst/>
          </a:prstGeom>
        </p:spPr>
      </p:pic>
      <p:sp>
        <p:nvSpPr>
          <p:cNvPr id="6" name="Rectangle 5">
            <a:extLst>
              <a:ext uri="{FF2B5EF4-FFF2-40B4-BE49-F238E27FC236}">
                <a16:creationId xmlns:a16="http://schemas.microsoft.com/office/drawing/2014/main" id="{9A53A1B8-7096-FF1E-00E4-04D0016D767E}"/>
              </a:ext>
            </a:extLst>
          </p:cNvPr>
          <p:cNvSpPr/>
          <p:nvPr/>
        </p:nvSpPr>
        <p:spPr>
          <a:xfrm>
            <a:off x="5894496" y="2465323"/>
            <a:ext cx="2554826" cy="1916119"/>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F7D6A923-0A8B-9C74-B8F0-9C94A68585E3}"/>
              </a:ext>
            </a:extLst>
          </p:cNvPr>
          <p:cNvCxnSpPr/>
          <p:nvPr/>
        </p:nvCxnSpPr>
        <p:spPr>
          <a:xfrm>
            <a:off x="1624013" y="5219700"/>
            <a:ext cx="3552825" cy="0"/>
          </a:xfrm>
          <a:prstGeom prst="line">
            <a:avLst/>
          </a:prstGeom>
          <a:ln w="38100">
            <a:solidFill>
              <a:schemeClr val="bg1"/>
            </a:solidFill>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AD804D0-1E44-7433-1E9E-D54153CB9325}"/>
              </a:ext>
            </a:extLst>
          </p:cNvPr>
          <p:cNvSpPr txBox="1"/>
          <p:nvPr/>
        </p:nvSpPr>
        <p:spPr>
          <a:xfrm>
            <a:off x="1019293" y="1548186"/>
            <a:ext cx="9912173" cy="461665"/>
          </a:xfrm>
          <a:prstGeom prst="rect">
            <a:avLst/>
          </a:prstGeom>
          <a:noFill/>
        </p:spPr>
        <p:txBody>
          <a:bodyPr wrap="square" rtlCol="0">
            <a:spAutoFit/>
          </a:bodyPr>
          <a:lstStyle/>
          <a:p>
            <a:r>
              <a:rPr lang="en-US" altLang="zh-CN" sz="2400" dirty="0">
                <a:latin typeface="Avenir Next LT Pro Demi" panose="020B0704020202020204" pitchFamily="34" charset="0"/>
                <a:ea typeface="Roboto" panose="02000000000000000000" pitchFamily="2" charset="0"/>
                <a:cs typeface="Roboto" panose="02000000000000000000" pitchFamily="2" charset="0"/>
              </a:rPr>
              <a:t>Link the two amplitudes using the </a:t>
            </a:r>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normalization</a:t>
            </a:r>
            <a:r>
              <a:rPr lang="en-US" altLang="zh-CN" sz="2400" dirty="0">
                <a:latin typeface="Avenir Next LT Pro Demi" panose="020B0704020202020204" pitchFamily="34" charset="0"/>
                <a:ea typeface="Roboto" panose="02000000000000000000" pitchFamily="2" charset="0"/>
                <a:cs typeface="Roboto" panose="02000000000000000000" pitchFamily="2" charset="0"/>
              </a:rPr>
              <a:t> constraint</a:t>
            </a:r>
            <a:endPar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endParaRPr>
          </a:p>
        </p:txBody>
      </p:sp>
      <p:grpSp>
        <p:nvGrpSpPr>
          <p:cNvPr id="19" name="Group 18">
            <a:extLst>
              <a:ext uri="{FF2B5EF4-FFF2-40B4-BE49-F238E27FC236}">
                <a16:creationId xmlns:a16="http://schemas.microsoft.com/office/drawing/2014/main" id="{6186C6F6-D1AB-9082-3AF8-4A9FD7ADEDE5}"/>
              </a:ext>
            </a:extLst>
          </p:cNvPr>
          <p:cNvGrpSpPr/>
          <p:nvPr/>
        </p:nvGrpSpPr>
        <p:grpSpPr>
          <a:xfrm flipH="1">
            <a:off x="4825655" y="6202527"/>
            <a:ext cx="2153860" cy="459662"/>
            <a:chOff x="4825655" y="6171173"/>
            <a:chExt cx="2153860" cy="459662"/>
          </a:xfrm>
        </p:grpSpPr>
        <p:sp>
          <p:nvSpPr>
            <p:cNvPr id="20" name="Rectangle 19">
              <a:extLst>
                <a:ext uri="{FF2B5EF4-FFF2-40B4-BE49-F238E27FC236}">
                  <a16:creationId xmlns:a16="http://schemas.microsoft.com/office/drawing/2014/main" id="{CC7B5D9C-3F9E-520E-7255-C528C8532489}"/>
                </a:ext>
              </a:extLst>
            </p:cNvPr>
            <p:cNvSpPr/>
            <p:nvPr/>
          </p:nvSpPr>
          <p:spPr>
            <a:xfrm rot="10800000" flipH="1">
              <a:off x="5151381" y="636063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val 21">
              <a:extLst>
                <a:ext uri="{FF2B5EF4-FFF2-40B4-BE49-F238E27FC236}">
                  <a16:creationId xmlns:a16="http://schemas.microsoft.com/office/drawing/2014/main" id="{8592EA63-B948-255A-28A0-5921B2EB8A2F}"/>
                </a:ext>
              </a:extLst>
            </p:cNvPr>
            <p:cNvSpPr/>
            <p:nvPr/>
          </p:nvSpPr>
          <p:spPr>
            <a:xfrm rot="10800000" flipH="1">
              <a:off x="6642267" y="62453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826D3BE0-ADF0-EA50-149C-0D048BAD0814}"/>
                </a:ext>
              </a:extLst>
            </p:cNvPr>
            <p:cNvSpPr/>
            <p:nvPr/>
          </p:nvSpPr>
          <p:spPr>
            <a:xfrm rot="10800000" flipH="1">
              <a:off x="6735304" y="63413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Oval 27">
              <a:extLst>
                <a:ext uri="{FF2B5EF4-FFF2-40B4-BE49-F238E27FC236}">
                  <a16:creationId xmlns:a16="http://schemas.microsoft.com/office/drawing/2014/main" id="{0281BEFB-01FD-9318-E931-52D634D1B61B}"/>
                </a:ext>
              </a:extLst>
            </p:cNvPr>
            <p:cNvSpPr/>
            <p:nvPr/>
          </p:nvSpPr>
          <p:spPr>
            <a:xfrm rot="10800000" flipH="1">
              <a:off x="4825655" y="61711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Oval 28">
              <a:extLst>
                <a:ext uri="{FF2B5EF4-FFF2-40B4-BE49-F238E27FC236}">
                  <a16:creationId xmlns:a16="http://schemas.microsoft.com/office/drawing/2014/main" id="{D51004B5-5AAA-FC31-7788-6D5C3C65DBDA}"/>
                </a:ext>
              </a:extLst>
            </p:cNvPr>
            <p:cNvSpPr/>
            <p:nvPr/>
          </p:nvSpPr>
          <p:spPr>
            <a:xfrm rot="10800000" flipH="1">
              <a:off x="4952464" y="63009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29">
            <a:extLst>
              <a:ext uri="{FF2B5EF4-FFF2-40B4-BE49-F238E27FC236}">
                <a16:creationId xmlns:a16="http://schemas.microsoft.com/office/drawing/2014/main" id="{0748A889-9326-E9F8-6538-83A9A1DAEC87}"/>
              </a:ext>
            </a:extLst>
          </p:cNvPr>
          <p:cNvSpPr txBox="1"/>
          <p:nvPr/>
        </p:nvSpPr>
        <p:spPr>
          <a:xfrm>
            <a:off x="4162290" y="6608036"/>
            <a:ext cx="1786390" cy="276999"/>
          </a:xfrm>
          <a:prstGeom prst="rect">
            <a:avLst/>
          </a:prstGeom>
          <a:noFill/>
        </p:spPr>
        <p:txBody>
          <a:bodyPr wrap="square" rtlCol="0">
            <a:spAutoFit/>
          </a:bodyPr>
          <a:lstStyle/>
          <a:p>
            <a:pPr algn="ctr"/>
            <a:r>
              <a:rPr lang="en-US" altLang="zh-CN" sz="1200" dirty="0">
                <a:solidFill>
                  <a:schemeClr val="bg2">
                    <a:lumMod val="90000"/>
                  </a:schemeClr>
                </a:solidFill>
                <a:latin typeface="Arial" panose="020B0604020202020204" pitchFamily="34" charset="0"/>
                <a:cs typeface="Arial" panose="020B0604020202020204" pitchFamily="34" charset="0"/>
              </a:rPr>
              <a:t>Quantum superposition</a:t>
            </a:r>
            <a:endParaRPr lang="zh-CN" altLang="en-US" sz="1200" dirty="0">
              <a:solidFill>
                <a:schemeClr val="bg2">
                  <a:lumMod val="90000"/>
                </a:schemeClr>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3CB0EB5B-3360-D6D0-A569-9C720A5F86CE}"/>
              </a:ext>
            </a:extLst>
          </p:cNvPr>
          <p:cNvSpPr txBox="1"/>
          <p:nvPr/>
        </p:nvSpPr>
        <p:spPr>
          <a:xfrm>
            <a:off x="5846328" y="6608036"/>
            <a:ext cx="1786390"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entanglement</a:t>
            </a:r>
            <a:endParaRPr lang="zh-CN" altLang="en-US" sz="12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826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xit" presetSubtype="0" fill="hold" nodeType="afterEffect">
                                  <p:stCondLst>
                                    <p:cond delay="75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31</a:t>
            </a:fld>
            <a:endParaRPr lang="de-CH" dirty="0"/>
          </a:p>
        </p:txBody>
      </p:sp>
      <p:sp>
        <p:nvSpPr>
          <p:cNvPr id="21" name="文本框 6">
            <a:extLst>
              <a:ext uri="{FF2B5EF4-FFF2-40B4-BE49-F238E27FC236}">
                <a16:creationId xmlns:a16="http://schemas.microsoft.com/office/drawing/2014/main" id="{EED4CA69-9AF3-4522-5EE2-B5B67A024CC2}"/>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VENUS</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Visual design</a:t>
            </a:r>
          </a:p>
        </p:txBody>
      </p:sp>
      <p:sp>
        <p:nvSpPr>
          <p:cNvPr id="6" name="Rectangle 5">
            <a:extLst>
              <a:ext uri="{FF2B5EF4-FFF2-40B4-BE49-F238E27FC236}">
                <a16:creationId xmlns:a16="http://schemas.microsoft.com/office/drawing/2014/main" id="{9A53A1B8-7096-FF1E-00E4-04D0016D767E}"/>
              </a:ext>
            </a:extLst>
          </p:cNvPr>
          <p:cNvSpPr/>
          <p:nvPr/>
        </p:nvSpPr>
        <p:spPr>
          <a:xfrm>
            <a:off x="5894496" y="2465323"/>
            <a:ext cx="2554826" cy="1916119"/>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F1DE13B8-80F5-9675-ADCE-C38A9F796152}"/>
              </a:ext>
            </a:extLst>
          </p:cNvPr>
          <p:cNvPicPr>
            <a:picLocks noChangeAspect="1"/>
          </p:cNvPicPr>
          <p:nvPr/>
        </p:nvPicPr>
        <p:blipFill>
          <a:blip r:embed="rId3"/>
          <a:stretch>
            <a:fillRect/>
          </a:stretch>
        </p:blipFill>
        <p:spPr>
          <a:xfrm>
            <a:off x="1611668" y="2458844"/>
            <a:ext cx="8476968" cy="3049536"/>
          </a:xfrm>
          <a:prstGeom prst="rect">
            <a:avLst/>
          </a:prstGeom>
        </p:spPr>
      </p:pic>
      <p:pic>
        <p:nvPicPr>
          <p:cNvPr id="9" name="Picture 8">
            <a:extLst>
              <a:ext uri="{FF2B5EF4-FFF2-40B4-BE49-F238E27FC236}">
                <a16:creationId xmlns:a16="http://schemas.microsoft.com/office/drawing/2014/main" id="{172B3B55-2B14-0F7F-1183-5BA366D20AFF}"/>
              </a:ext>
            </a:extLst>
          </p:cNvPr>
          <p:cNvPicPr>
            <a:picLocks noChangeAspect="1"/>
          </p:cNvPicPr>
          <p:nvPr/>
        </p:nvPicPr>
        <p:blipFill>
          <a:blip r:embed="rId4"/>
          <a:stretch>
            <a:fillRect/>
          </a:stretch>
        </p:blipFill>
        <p:spPr>
          <a:xfrm>
            <a:off x="6060029" y="5655871"/>
            <a:ext cx="3106867" cy="275816"/>
          </a:xfrm>
          <a:prstGeom prst="rect">
            <a:avLst/>
          </a:prstGeom>
        </p:spPr>
      </p:pic>
      <p:sp>
        <p:nvSpPr>
          <p:cNvPr id="3" name="TextBox 2">
            <a:extLst>
              <a:ext uri="{FF2B5EF4-FFF2-40B4-BE49-F238E27FC236}">
                <a16:creationId xmlns:a16="http://schemas.microsoft.com/office/drawing/2014/main" id="{AD29FD4C-B28B-D609-FB65-BD9DECE7E0BA}"/>
              </a:ext>
            </a:extLst>
          </p:cNvPr>
          <p:cNvSpPr txBox="1"/>
          <p:nvPr/>
        </p:nvSpPr>
        <p:spPr>
          <a:xfrm>
            <a:off x="894065" y="1623541"/>
            <a:ext cx="9912173" cy="584775"/>
          </a:xfrm>
          <a:prstGeom prst="rect">
            <a:avLst/>
          </a:prstGeom>
          <a:noFill/>
        </p:spPr>
        <p:txBody>
          <a:bodyPr wrap="square" rtlCol="0">
            <a:spAutoFit/>
          </a:bodyPr>
          <a:lstStyle/>
          <a:p>
            <a:pPr algn="ctr"/>
            <a:r>
              <a:rPr lang="en-US" altLang="zh-CN" sz="2400" dirty="0">
                <a:latin typeface="Avenir Next LT Pro Demi" panose="020B0704020202020204" pitchFamily="34" charset="0"/>
                <a:ea typeface="Roboto" panose="02000000000000000000" pitchFamily="2" charset="0"/>
                <a:cs typeface="Roboto" panose="02000000000000000000" pitchFamily="2" charset="0"/>
              </a:rPr>
              <a:t>Extend single-qubit version to the </a:t>
            </a:r>
            <a:r>
              <a:rPr lang="en-US" altLang="zh-CN" sz="32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two-qubit state</a:t>
            </a:r>
            <a:endPar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endParaRPr>
          </a:p>
        </p:txBody>
      </p:sp>
      <p:sp>
        <p:nvSpPr>
          <p:cNvPr id="5" name="Block Arc 4">
            <a:extLst>
              <a:ext uri="{FF2B5EF4-FFF2-40B4-BE49-F238E27FC236}">
                <a16:creationId xmlns:a16="http://schemas.microsoft.com/office/drawing/2014/main" id="{CF64BB52-8664-4D65-043C-C50351A3BFAA}"/>
              </a:ext>
            </a:extLst>
          </p:cNvPr>
          <p:cNvSpPr/>
          <p:nvPr/>
        </p:nvSpPr>
        <p:spPr>
          <a:xfrm rot="14258004">
            <a:off x="5317617" y="4601615"/>
            <a:ext cx="827844" cy="813013"/>
          </a:xfrm>
          <a:prstGeom prst="blockArc">
            <a:avLst>
              <a:gd name="adj1" fmla="val 10725451"/>
              <a:gd name="adj2" fmla="val 85583"/>
              <a:gd name="adj3" fmla="val 48390"/>
            </a:avLst>
          </a:prstGeom>
          <a:solidFill>
            <a:srgbClr val="FFFFFF">
              <a:alpha val="38824"/>
            </a:srgbClr>
          </a:solidFill>
          <a:ln w="38100">
            <a:solidFill>
              <a:srgbClr val="FEFEFE"/>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Block Arc 7">
            <a:extLst>
              <a:ext uri="{FF2B5EF4-FFF2-40B4-BE49-F238E27FC236}">
                <a16:creationId xmlns:a16="http://schemas.microsoft.com/office/drawing/2014/main" id="{821C0888-8BF5-EAC0-EA94-69603EAB02EC}"/>
              </a:ext>
            </a:extLst>
          </p:cNvPr>
          <p:cNvSpPr/>
          <p:nvPr/>
        </p:nvSpPr>
        <p:spPr>
          <a:xfrm rot="19792239">
            <a:off x="5404620" y="3740096"/>
            <a:ext cx="1172964" cy="1151950"/>
          </a:xfrm>
          <a:prstGeom prst="blockArc">
            <a:avLst>
              <a:gd name="adj1" fmla="val 10725451"/>
              <a:gd name="adj2" fmla="val 85583"/>
              <a:gd name="adj3" fmla="val 48390"/>
            </a:avLst>
          </a:prstGeom>
          <a:solidFill>
            <a:srgbClr val="FFFFFF">
              <a:alpha val="38824"/>
            </a:srgbClr>
          </a:solidFill>
          <a:ln w="38100">
            <a:solidFill>
              <a:srgbClr val="FEFEFE"/>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Block Arc 9">
            <a:extLst>
              <a:ext uri="{FF2B5EF4-FFF2-40B4-BE49-F238E27FC236}">
                <a16:creationId xmlns:a16="http://schemas.microsoft.com/office/drawing/2014/main" id="{89F3C9C8-6681-CF09-3D8D-F0914D769547}"/>
              </a:ext>
            </a:extLst>
          </p:cNvPr>
          <p:cNvSpPr/>
          <p:nvPr/>
        </p:nvSpPr>
        <p:spPr>
          <a:xfrm rot="19792239">
            <a:off x="6411739" y="2681617"/>
            <a:ext cx="1764620" cy="1733006"/>
          </a:xfrm>
          <a:prstGeom prst="blockArc">
            <a:avLst>
              <a:gd name="adj1" fmla="val 10725451"/>
              <a:gd name="adj2" fmla="val 85583"/>
              <a:gd name="adj3" fmla="val 48390"/>
            </a:avLst>
          </a:prstGeom>
          <a:solidFill>
            <a:srgbClr val="FFFFFF">
              <a:alpha val="38824"/>
            </a:srgbClr>
          </a:solidFill>
          <a:ln w="38100">
            <a:solidFill>
              <a:srgbClr val="FEFEFE"/>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Block Arc 10">
            <a:extLst>
              <a:ext uri="{FF2B5EF4-FFF2-40B4-BE49-F238E27FC236}">
                <a16:creationId xmlns:a16="http://schemas.microsoft.com/office/drawing/2014/main" id="{EEA54672-2BE7-6A7E-C886-6804B83F2E90}"/>
              </a:ext>
            </a:extLst>
          </p:cNvPr>
          <p:cNvSpPr/>
          <p:nvPr/>
        </p:nvSpPr>
        <p:spPr>
          <a:xfrm rot="3511086">
            <a:off x="7457375" y="2960174"/>
            <a:ext cx="2563652" cy="2517723"/>
          </a:xfrm>
          <a:prstGeom prst="blockArc">
            <a:avLst>
              <a:gd name="adj1" fmla="val 10725451"/>
              <a:gd name="adj2" fmla="val 85583"/>
              <a:gd name="adj3" fmla="val 48390"/>
            </a:avLst>
          </a:prstGeom>
          <a:solidFill>
            <a:srgbClr val="FFFFFF">
              <a:alpha val="38824"/>
            </a:srgbClr>
          </a:solidFill>
          <a:ln w="38100">
            <a:solidFill>
              <a:srgbClr val="FEFEFE"/>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Group 1">
            <a:extLst>
              <a:ext uri="{FF2B5EF4-FFF2-40B4-BE49-F238E27FC236}">
                <a16:creationId xmlns:a16="http://schemas.microsoft.com/office/drawing/2014/main" id="{40EA8FC5-AB5E-FEC3-307D-283758B9E4C6}"/>
              </a:ext>
            </a:extLst>
          </p:cNvPr>
          <p:cNvGrpSpPr/>
          <p:nvPr/>
        </p:nvGrpSpPr>
        <p:grpSpPr>
          <a:xfrm flipH="1">
            <a:off x="4825655" y="6202527"/>
            <a:ext cx="2153860" cy="459662"/>
            <a:chOff x="4825655" y="6171173"/>
            <a:chExt cx="2153860" cy="459662"/>
          </a:xfrm>
        </p:grpSpPr>
        <p:sp>
          <p:nvSpPr>
            <p:cNvPr id="13" name="Rectangle 12">
              <a:extLst>
                <a:ext uri="{FF2B5EF4-FFF2-40B4-BE49-F238E27FC236}">
                  <a16:creationId xmlns:a16="http://schemas.microsoft.com/office/drawing/2014/main" id="{C5FD5D68-FD2E-2A1D-0E13-8CD10259D00A}"/>
                </a:ext>
              </a:extLst>
            </p:cNvPr>
            <p:cNvSpPr/>
            <p:nvPr/>
          </p:nvSpPr>
          <p:spPr>
            <a:xfrm rot="10800000" flipH="1">
              <a:off x="5151381" y="636063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3EB45890-BCDF-DE41-695F-5A3BA92B9063}"/>
                </a:ext>
              </a:extLst>
            </p:cNvPr>
            <p:cNvSpPr/>
            <p:nvPr/>
          </p:nvSpPr>
          <p:spPr>
            <a:xfrm rot="10800000" flipH="1">
              <a:off x="6642267" y="62453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CB5BC5FD-294E-0C3E-74AE-8A8C31B34BAC}"/>
                </a:ext>
              </a:extLst>
            </p:cNvPr>
            <p:cNvSpPr/>
            <p:nvPr/>
          </p:nvSpPr>
          <p:spPr>
            <a:xfrm rot="10800000" flipH="1">
              <a:off x="6735304" y="63413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val 15">
              <a:extLst>
                <a:ext uri="{FF2B5EF4-FFF2-40B4-BE49-F238E27FC236}">
                  <a16:creationId xmlns:a16="http://schemas.microsoft.com/office/drawing/2014/main" id="{A47AA180-0F88-6C46-240F-D5A0F14D6624}"/>
                </a:ext>
              </a:extLst>
            </p:cNvPr>
            <p:cNvSpPr/>
            <p:nvPr/>
          </p:nvSpPr>
          <p:spPr>
            <a:xfrm rot="10800000" flipH="1">
              <a:off x="4825655" y="61711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FA575F95-FA1C-52FF-3DF0-25BC5B48044D}"/>
                </a:ext>
              </a:extLst>
            </p:cNvPr>
            <p:cNvSpPr/>
            <p:nvPr/>
          </p:nvSpPr>
          <p:spPr>
            <a:xfrm rot="10800000" flipH="1">
              <a:off x="4952464" y="63009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27">
            <a:extLst>
              <a:ext uri="{FF2B5EF4-FFF2-40B4-BE49-F238E27FC236}">
                <a16:creationId xmlns:a16="http://schemas.microsoft.com/office/drawing/2014/main" id="{DFC17145-4806-47B6-AE3F-6C88DC8AE70B}"/>
              </a:ext>
            </a:extLst>
          </p:cNvPr>
          <p:cNvSpPr txBox="1"/>
          <p:nvPr/>
        </p:nvSpPr>
        <p:spPr>
          <a:xfrm>
            <a:off x="4162290" y="6608036"/>
            <a:ext cx="1786390" cy="276999"/>
          </a:xfrm>
          <a:prstGeom prst="rect">
            <a:avLst/>
          </a:prstGeom>
          <a:noFill/>
        </p:spPr>
        <p:txBody>
          <a:bodyPr wrap="square" rtlCol="0">
            <a:spAutoFit/>
          </a:bodyPr>
          <a:lstStyle/>
          <a:p>
            <a:pPr algn="ctr"/>
            <a:r>
              <a:rPr lang="en-US" altLang="zh-CN" sz="1200" dirty="0">
                <a:solidFill>
                  <a:schemeClr val="bg2">
                    <a:lumMod val="90000"/>
                  </a:schemeClr>
                </a:solidFill>
                <a:latin typeface="Arial" panose="020B0604020202020204" pitchFamily="34" charset="0"/>
                <a:cs typeface="Arial" panose="020B0604020202020204" pitchFamily="34" charset="0"/>
              </a:rPr>
              <a:t>Quantum superposition</a:t>
            </a:r>
            <a:endParaRPr lang="zh-CN" altLang="en-US" sz="1200" dirty="0">
              <a:solidFill>
                <a:schemeClr val="bg2">
                  <a:lumMod val="90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52561F4F-F8BB-DA9E-73E1-001EA50D2F7B}"/>
              </a:ext>
            </a:extLst>
          </p:cNvPr>
          <p:cNvSpPr txBox="1"/>
          <p:nvPr/>
        </p:nvSpPr>
        <p:spPr>
          <a:xfrm>
            <a:off x="5846328" y="6608036"/>
            <a:ext cx="1786390"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entanglement</a:t>
            </a:r>
            <a:endParaRPr lang="zh-CN" altLang="en-US" sz="12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58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xit" presetSubtype="0" fill="hold" grpId="1" nodeType="afterEffect">
                                  <p:stCondLst>
                                    <p:cond delay="75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1" nodeType="withEffect">
                                  <p:stCondLst>
                                    <p:cond delay="75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10" presetClass="exit" presetSubtype="0" fill="hold" grpId="1" nodeType="withEffect">
                                  <p:stCondLst>
                                    <p:cond delay="75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0" presetClass="exit" presetSubtype="0" fill="hold" grpId="1" nodeType="withEffect">
                                  <p:stCondLst>
                                    <p:cond delay="75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0" grpId="0" animBg="1"/>
      <p:bldP spid="10" grpId="1" animBg="1"/>
      <p:bldP spid="11" grpId="0" animBg="1"/>
      <p:bldP spid="1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How Quantum Computing Will Define Our Future">
            <a:extLst>
              <a:ext uri="{FF2B5EF4-FFF2-40B4-BE49-F238E27FC236}">
                <a16:creationId xmlns:a16="http://schemas.microsoft.com/office/drawing/2014/main" id="{84A4AD21-3698-6851-B39C-2C88770B357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4810" r="-1" b="13214"/>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n the Future, Everyone Might Use Quantum Computers">
            <a:extLst>
              <a:ext uri="{FF2B5EF4-FFF2-40B4-BE49-F238E27FC236}">
                <a16:creationId xmlns:a16="http://schemas.microsoft.com/office/drawing/2014/main" id="{75DDFD61-6226-0940-9F08-705097D3C6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63" r="-1" b="9161"/>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6">
            <a:extLst>
              <a:ext uri="{FF2B5EF4-FFF2-40B4-BE49-F238E27FC236}">
                <a16:creationId xmlns:a16="http://schemas.microsoft.com/office/drawing/2014/main" id="{614D9FF3-9CB4-30AA-E9B9-6C9F1B8835BB}"/>
              </a:ext>
            </a:extLst>
          </p:cNvPr>
          <p:cNvSpPr txBox="1"/>
          <p:nvPr/>
        </p:nvSpPr>
        <p:spPr>
          <a:xfrm>
            <a:off x="838200" y="1115219"/>
            <a:ext cx="539591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000" b="1" kern="1200">
                <a:solidFill>
                  <a:schemeClr val="bg1"/>
                </a:solidFill>
                <a:latin typeface="+mj-lt"/>
                <a:ea typeface="+mj-ea"/>
                <a:cs typeface="+mj-cs"/>
              </a:rPr>
              <a:t>Motivation</a:t>
            </a:r>
          </a:p>
        </p:txBody>
      </p:sp>
      <p:cxnSp>
        <p:nvCxnSpPr>
          <p:cNvPr id="15" name="Straight Connector 1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86F43AA9-BAD7-46FA-B2F4-C528A8411352}" type="slidenum">
              <a:rPr lang="en-US" sz="1200">
                <a:solidFill>
                  <a:srgbClr val="FFFFFF"/>
                </a:solidFill>
              </a:rPr>
              <a:pPr>
                <a:spcAft>
                  <a:spcPts val="600"/>
                </a:spcAft>
              </a:pPr>
              <a:t>4</a:t>
            </a:fld>
            <a:endParaRPr lang="en-US" sz="1200">
              <a:solidFill>
                <a:srgbClr val="FFFFFF"/>
              </a:solidFill>
            </a:endParaRPr>
          </a:p>
        </p:txBody>
      </p:sp>
      <p:sp>
        <p:nvSpPr>
          <p:cNvPr id="7" name="TextBox 6">
            <a:extLst>
              <a:ext uri="{FF2B5EF4-FFF2-40B4-BE49-F238E27FC236}">
                <a16:creationId xmlns:a16="http://schemas.microsoft.com/office/drawing/2014/main" id="{E4FA1D10-E07B-A592-B192-A55EAF771144}"/>
              </a:ext>
            </a:extLst>
          </p:cNvPr>
          <p:cNvSpPr txBox="1"/>
          <p:nvPr/>
        </p:nvSpPr>
        <p:spPr>
          <a:xfrm>
            <a:off x="6894463" y="406302"/>
            <a:ext cx="7138988" cy="1200329"/>
          </a:xfrm>
          <a:prstGeom prst="rect">
            <a:avLst/>
          </a:prstGeom>
          <a:noFill/>
        </p:spPr>
        <p:txBody>
          <a:bodyPr wrap="square" rtlCol="0">
            <a:spAutoFit/>
          </a:bodyPr>
          <a:lstStyle/>
          <a:p>
            <a:r>
              <a:rPr lang="en-US" altLang="zh-CN" sz="36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Quantum Superposition</a:t>
            </a:r>
          </a:p>
          <a:p>
            <a:pPr marL="285750" indent="-285750">
              <a:buFont typeface="Arial" panose="020B0604020202020204" pitchFamily="34" charset="0"/>
              <a:buChar char="•"/>
            </a:pPr>
            <a:endParaRPr lang="en-US" altLang="zh-CN" sz="3600" dirty="0">
              <a:solidFill>
                <a:schemeClr val="bg1"/>
              </a:solidFill>
              <a:latin typeface="Avenir Next LT Pro Demi" panose="020B0704020202020204" pitchFamily="34"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518B3780-BAEC-BD93-31B2-A58B3E4268B2}"/>
              </a:ext>
            </a:extLst>
          </p:cNvPr>
          <p:cNvSpPr txBox="1"/>
          <p:nvPr/>
        </p:nvSpPr>
        <p:spPr>
          <a:xfrm>
            <a:off x="6234112" y="3706119"/>
            <a:ext cx="6140740" cy="923330"/>
          </a:xfrm>
          <a:prstGeom prst="rect">
            <a:avLst/>
          </a:prstGeom>
          <a:noFill/>
        </p:spPr>
        <p:txBody>
          <a:bodyPr wrap="square">
            <a:spAutoFit/>
          </a:bodyPr>
          <a:lstStyle/>
          <a:p>
            <a:pPr marL="285750" indent="-285750">
              <a:buFont typeface="Arial" panose="020B0604020202020204" pitchFamily="34" charset="0"/>
              <a:buChar char="•"/>
            </a:pPr>
            <a:endParaRPr lang="en-US" altLang="zh-CN" sz="1800" dirty="0">
              <a:solidFill>
                <a:schemeClr val="bg1"/>
              </a:solidFill>
              <a:latin typeface="Avenir Next LT Pro Demi" panose="020B0704020202020204" pitchFamily="34" charset="0"/>
              <a:ea typeface="Roboto" panose="02000000000000000000" pitchFamily="2" charset="0"/>
              <a:cs typeface="Roboto" panose="02000000000000000000" pitchFamily="2" charset="0"/>
            </a:endParaRPr>
          </a:p>
          <a:p>
            <a:r>
              <a:rPr lang="en-US" altLang="zh-CN" sz="36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Quantum Entanglement</a:t>
            </a:r>
          </a:p>
        </p:txBody>
      </p:sp>
    </p:spTree>
    <p:extLst>
      <p:ext uri="{BB962C8B-B14F-4D97-AF65-F5344CB8AC3E}">
        <p14:creationId xmlns:p14="http://schemas.microsoft.com/office/powerpoint/2010/main" val="1144393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How Quantum Computing Will Define Our Future">
            <a:extLst>
              <a:ext uri="{FF2B5EF4-FFF2-40B4-BE49-F238E27FC236}">
                <a16:creationId xmlns:a16="http://schemas.microsoft.com/office/drawing/2014/main" id="{84A4AD21-3698-6851-B39C-2C88770B357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4810" r="-1" b="13214"/>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n the Future, Everyone Might Use Quantum Computers">
            <a:extLst>
              <a:ext uri="{FF2B5EF4-FFF2-40B4-BE49-F238E27FC236}">
                <a16:creationId xmlns:a16="http://schemas.microsoft.com/office/drawing/2014/main" id="{75DDFD61-6226-0940-9F08-705097D3C6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63" r="-1" b="9161"/>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86F43AA9-BAD7-46FA-B2F4-C528A8411352}" type="slidenum">
              <a:rPr lang="en-US" sz="1200">
                <a:solidFill>
                  <a:srgbClr val="FFFFFF"/>
                </a:solidFill>
              </a:rPr>
              <a:pPr>
                <a:spcAft>
                  <a:spcPts val="600"/>
                </a:spcAft>
              </a:pPr>
              <a:t>5</a:t>
            </a:fld>
            <a:endParaRPr lang="en-US" sz="1200">
              <a:solidFill>
                <a:srgbClr val="FFFFFF"/>
              </a:solidFill>
            </a:endParaRPr>
          </a:p>
        </p:txBody>
      </p:sp>
      <p:sp>
        <p:nvSpPr>
          <p:cNvPr id="2" name="TextBox 1">
            <a:extLst>
              <a:ext uri="{FF2B5EF4-FFF2-40B4-BE49-F238E27FC236}">
                <a16:creationId xmlns:a16="http://schemas.microsoft.com/office/drawing/2014/main" id="{D943C216-C9D2-E073-D26C-5B989DA82032}"/>
              </a:ext>
            </a:extLst>
          </p:cNvPr>
          <p:cNvSpPr txBox="1"/>
          <p:nvPr/>
        </p:nvSpPr>
        <p:spPr>
          <a:xfrm>
            <a:off x="709657" y="2221444"/>
            <a:ext cx="10304757" cy="1323439"/>
          </a:xfrm>
          <a:prstGeom prst="rect">
            <a:avLst/>
          </a:prstGeom>
          <a:noFill/>
        </p:spPr>
        <p:txBody>
          <a:bodyPr wrap="square">
            <a:spAutoFit/>
          </a:bodyPr>
          <a:lstStyle/>
          <a:p>
            <a:r>
              <a:rPr lang="en-US" altLang="zh-CN" sz="36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The  visualization for the two fundamental properties are still  </a:t>
            </a:r>
            <a:r>
              <a:rPr lang="en-US" altLang="zh-CN" sz="4400" dirty="0">
                <a:solidFill>
                  <a:schemeClr val="accent1">
                    <a:lumMod val="60000"/>
                    <a:lumOff val="40000"/>
                  </a:schemeClr>
                </a:solidFill>
                <a:latin typeface="Avenir Next LT Pro Demi" panose="020B0704020202020204" pitchFamily="34" charset="0"/>
                <a:ea typeface="Roboto" panose="02000000000000000000" pitchFamily="2" charset="0"/>
                <a:cs typeface="Roboto" panose="02000000000000000000" pitchFamily="2" charset="0"/>
              </a:rPr>
              <a:t>complex</a:t>
            </a:r>
            <a:r>
              <a:rPr lang="en-US" altLang="zh-CN" sz="2400" dirty="0">
                <a:latin typeface="Avenir Next LT Pro Demi" panose="020B0704020202020204" pitchFamily="34" charset="0"/>
                <a:ea typeface="Roboto" panose="02000000000000000000" pitchFamily="2" charset="0"/>
                <a:cs typeface="Roboto" panose="02000000000000000000" pitchFamily="2" charset="0"/>
              </a:rPr>
              <a:t>.</a:t>
            </a:r>
            <a:endParaRPr lang="zh-CN" altLang="en-US" sz="2400" dirty="0"/>
          </a:p>
        </p:txBody>
      </p:sp>
    </p:spTree>
    <p:extLst>
      <p:ext uri="{BB962C8B-B14F-4D97-AF65-F5344CB8AC3E}">
        <p14:creationId xmlns:p14="http://schemas.microsoft.com/office/powerpoint/2010/main" val="432351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F43AA9-BAD7-46FA-B2F4-C528A8411352}" type="slidenum">
              <a:rPr lang="de-CH" smtClean="0"/>
              <a:pPr/>
              <a:t>6</a:t>
            </a:fld>
            <a:endParaRPr lang="de-CH" dirty="0"/>
          </a:p>
        </p:txBody>
      </p:sp>
      <p:sp>
        <p:nvSpPr>
          <p:cNvPr id="21" name="文本框 6">
            <a:extLst>
              <a:ext uri="{FF2B5EF4-FFF2-40B4-BE49-F238E27FC236}">
                <a16:creationId xmlns:a16="http://schemas.microsoft.com/office/drawing/2014/main" id="{EED4CA69-9AF3-4522-5EE2-B5B67A024CC2}"/>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Background</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Quantum superposition</a:t>
            </a:r>
          </a:p>
        </p:txBody>
      </p:sp>
      <p:grpSp>
        <p:nvGrpSpPr>
          <p:cNvPr id="23" name="Group 22">
            <a:extLst>
              <a:ext uri="{FF2B5EF4-FFF2-40B4-BE49-F238E27FC236}">
                <a16:creationId xmlns:a16="http://schemas.microsoft.com/office/drawing/2014/main" id="{67C135A6-54D5-DF51-93BA-10B3D902AA5B}"/>
              </a:ext>
            </a:extLst>
          </p:cNvPr>
          <p:cNvGrpSpPr/>
          <p:nvPr/>
        </p:nvGrpSpPr>
        <p:grpSpPr>
          <a:xfrm>
            <a:off x="395288" y="6665549"/>
            <a:ext cx="11349038" cy="53114"/>
            <a:chOff x="395288" y="6665549"/>
            <a:chExt cx="11349038" cy="53114"/>
          </a:xfrm>
        </p:grpSpPr>
        <p:sp>
          <p:nvSpPr>
            <p:cNvPr id="24" name="Flowchart: Process 23">
              <a:extLst>
                <a:ext uri="{FF2B5EF4-FFF2-40B4-BE49-F238E27FC236}">
                  <a16:creationId xmlns:a16="http://schemas.microsoft.com/office/drawing/2014/main" id="{AE00B66A-D4B0-47F0-FCFB-805461C25792}"/>
                </a:ext>
              </a:extLst>
            </p:cNvPr>
            <p:cNvSpPr/>
            <p:nvPr/>
          </p:nvSpPr>
          <p:spPr>
            <a:xfrm>
              <a:off x="552995" y="6665913"/>
              <a:ext cx="11148172" cy="52750"/>
            </a:xfrm>
            <a:prstGeom prst="flowChartProcess">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Flowchart: Terminator 24">
              <a:extLst>
                <a:ext uri="{FF2B5EF4-FFF2-40B4-BE49-F238E27FC236}">
                  <a16:creationId xmlns:a16="http://schemas.microsoft.com/office/drawing/2014/main" id="{8DEE78E7-F63F-0759-D4A5-752414A3B79F}"/>
                </a:ext>
              </a:extLst>
            </p:cNvPr>
            <p:cNvSpPr/>
            <p:nvPr/>
          </p:nvSpPr>
          <p:spPr>
            <a:xfrm>
              <a:off x="395288" y="6665550"/>
              <a:ext cx="190500"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lowchart: Terminator 25">
              <a:extLst>
                <a:ext uri="{FF2B5EF4-FFF2-40B4-BE49-F238E27FC236}">
                  <a16:creationId xmlns:a16="http://schemas.microsoft.com/office/drawing/2014/main" id="{30DB06F2-194C-BC0F-337E-F8BA2AAAA8DD}"/>
                </a:ext>
              </a:extLst>
            </p:cNvPr>
            <p:cNvSpPr/>
            <p:nvPr/>
          </p:nvSpPr>
          <p:spPr>
            <a:xfrm flipV="1">
              <a:off x="11587163" y="6665549"/>
              <a:ext cx="157163" cy="52750"/>
            </a:xfrm>
            <a:prstGeom prst="flowChartTerminator">
              <a:avLst/>
            </a:prstGeom>
            <a:solidFill>
              <a:srgbClr val="D6D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 name="Group 1">
            <a:extLst>
              <a:ext uri="{FF2B5EF4-FFF2-40B4-BE49-F238E27FC236}">
                <a16:creationId xmlns:a16="http://schemas.microsoft.com/office/drawing/2014/main" id="{C99BF139-4EB2-416A-7563-0F50E58EEB98}"/>
              </a:ext>
            </a:extLst>
          </p:cNvPr>
          <p:cNvGrpSpPr/>
          <p:nvPr/>
        </p:nvGrpSpPr>
        <p:grpSpPr>
          <a:xfrm>
            <a:off x="395288" y="6665549"/>
            <a:ext cx="1371519" cy="50180"/>
            <a:chOff x="474413" y="6219962"/>
            <a:chExt cx="2661746" cy="52750"/>
          </a:xfrm>
          <a:solidFill>
            <a:schemeClr val="tx1">
              <a:lumMod val="85000"/>
              <a:lumOff val="15000"/>
            </a:schemeClr>
          </a:solidFill>
        </p:grpSpPr>
        <p:sp>
          <p:nvSpPr>
            <p:cNvPr id="3" name="Flowchart: Terminator 2">
              <a:extLst>
                <a:ext uri="{FF2B5EF4-FFF2-40B4-BE49-F238E27FC236}">
                  <a16:creationId xmlns:a16="http://schemas.microsoft.com/office/drawing/2014/main" id="{F9499CC3-6A4B-3320-CA6C-2A575D468F7D}"/>
                </a:ext>
              </a:extLst>
            </p:cNvPr>
            <p:cNvSpPr/>
            <p:nvPr/>
          </p:nvSpPr>
          <p:spPr>
            <a:xfrm>
              <a:off x="474413"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5" name="Flowchart: Terminator 4">
              <a:extLst>
                <a:ext uri="{FF2B5EF4-FFF2-40B4-BE49-F238E27FC236}">
                  <a16:creationId xmlns:a16="http://schemas.microsoft.com/office/drawing/2014/main" id="{4097371E-D3D6-A7AE-EBF5-CE82BC6FC13A}"/>
                </a:ext>
              </a:extLst>
            </p:cNvPr>
            <p:cNvSpPr/>
            <p:nvPr/>
          </p:nvSpPr>
          <p:spPr>
            <a:xfrm>
              <a:off x="2978996" y="6219962"/>
              <a:ext cx="157163" cy="52750"/>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6" name="Flowchart: Process 5">
              <a:extLst>
                <a:ext uri="{FF2B5EF4-FFF2-40B4-BE49-F238E27FC236}">
                  <a16:creationId xmlns:a16="http://schemas.microsoft.com/office/drawing/2014/main" id="{C63E29F5-3BE6-759E-F5E8-03AFF64224B6}"/>
                </a:ext>
              </a:extLst>
            </p:cNvPr>
            <p:cNvSpPr/>
            <p:nvPr/>
          </p:nvSpPr>
          <p:spPr>
            <a:xfrm>
              <a:off x="507999" y="6219962"/>
              <a:ext cx="2536825" cy="5275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sp>
        <p:nvSpPr>
          <p:cNvPr id="7" name="TextBox 6">
            <a:extLst>
              <a:ext uri="{FF2B5EF4-FFF2-40B4-BE49-F238E27FC236}">
                <a16:creationId xmlns:a16="http://schemas.microsoft.com/office/drawing/2014/main" id="{B3C91D1B-7C9E-2B8D-3615-660C6380467D}"/>
              </a:ext>
            </a:extLst>
          </p:cNvPr>
          <p:cNvSpPr txBox="1"/>
          <p:nvPr/>
        </p:nvSpPr>
        <p:spPr>
          <a:xfrm>
            <a:off x="72654" y="6370236"/>
            <a:ext cx="1987029" cy="307777"/>
          </a:xfrm>
          <a:prstGeom prst="rect">
            <a:avLst/>
          </a:prstGeom>
          <a:noFill/>
        </p:spPr>
        <p:txBody>
          <a:bodyPr wrap="square" rtlCol="0">
            <a:spAutoFit/>
          </a:bodyPr>
          <a:lstStyle/>
          <a:p>
            <a:pPr algn="ctr"/>
            <a:r>
              <a:rPr lang="en-US" altLang="zh-C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Background</a:t>
            </a:r>
            <a:endParaRPr lang="zh-CN" altLang="en-US" sz="1600" dirty="0">
              <a:solidFill>
                <a:schemeClr val="bg2">
                  <a:lumMod val="25000"/>
                </a:schemeClr>
              </a:solidFill>
              <a:latin typeface="Roboto" panose="02000000000000000000" pitchFamily="2" charset="0"/>
              <a:cs typeface="Roboto" panose="02000000000000000000" pitchFamily="2" charset="0"/>
            </a:endParaRPr>
          </a:p>
        </p:txBody>
      </p:sp>
      <p:pic>
        <p:nvPicPr>
          <p:cNvPr id="8" name="(26) The Insane Mechanism of a Quantum Computer_ - YouTube - Google Chrome 2023-05-31 21-18-22">
            <a:hlinkClick r:id="" action="ppaction://media"/>
            <a:extLst>
              <a:ext uri="{FF2B5EF4-FFF2-40B4-BE49-F238E27FC236}">
                <a16:creationId xmlns:a16="http://schemas.microsoft.com/office/drawing/2014/main" id="{59CB5284-8D46-A0C1-EB73-EEF1CB7B1A8F}"/>
              </a:ext>
            </a:extLst>
          </p:cNvPr>
          <p:cNvPicPr>
            <a:picLocks noChangeAspect="1"/>
          </p:cNvPicPr>
          <p:nvPr>
            <a:videoFile r:link="rId1"/>
            <p:extLst>
              <p:ext uri="{DAA4B4D4-6D71-4841-9C94-3DE7FCFB9230}">
                <p14:media xmlns:p14="http://schemas.microsoft.com/office/powerpoint/2010/main" r:embed="rId2">
                  <p14:trim st="5343" end="0.9666"/>
                </p14:media>
              </p:ext>
            </p:extLst>
          </p:nvPr>
        </p:nvPicPr>
        <p:blipFill>
          <a:blip r:embed="rId5"/>
          <a:stretch>
            <a:fillRect/>
          </a:stretch>
        </p:blipFill>
        <p:spPr>
          <a:xfrm>
            <a:off x="0" y="-383797"/>
            <a:ext cx="12200951" cy="7625594"/>
          </a:xfrm>
          <a:prstGeom prst="rect">
            <a:avLst/>
          </a:prstGeom>
        </p:spPr>
      </p:pic>
      <p:sp>
        <p:nvSpPr>
          <p:cNvPr id="12" name="Rectangle 11">
            <a:extLst>
              <a:ext uri="{FF2B5EF4-FFF2-40B4-BE49-F238E27FC236}">
                <a16:creationId xmlns:a16="http://schemas.microsoft.com/office/drawing/2014/main" id="{24E373F5-3DD8-6C26-B6E7-E674C2277F47}"/>
              </a:ext>
            </a:extLst>
          </p:cNvPr>
          <p:cNvSpPr/>
          <p:nvPr/>
        </p:nvSpPr>
        <p:spPr>
          <a:xfrm>
            <a:off x="15976" y="-570483"/>
            <a:ext cx="12222210" cy="8282149"/>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ectangle 13">
            <a:extLst>
              <a:ext uri="{FF2B5EF4-FFF2-40B4-BE49-F238E27FC236}">
                <a16:creationId xmlns:a16="http://schemas.microsoft.com/office/drawing/2014/main" id="{A8D8324E-C457-04A7-BB24-A0D92B289EBA}"/>
              </a:ext>
            </a:extLst>
          </p:cNvPr>
          <p:cNvSpPr/>
          <p:nvPr/>
        </p:nvSpPr>
        <p:spPr>
          <a:xfrm>
            <a:off x="15976" y="2528830"/>
            <a:ext cx="12222210" cy="1662098"/>
          </a:xfrm>
          <a:prstGeom prst="rect">
            <a:avLst/>
          </a:prstGeom>
          <a:solidFill>
            <a:srgbClr val="000000">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a:extLst>
              <a:ext uri="{FF2B5EF4-FFF2-40B4-BE49-F238E27FC236}">
                <a16:creationId xmlns:a16="http://schemas.microsoft.com/office/drawing/2014/main" id="{17A567F3-C29B-AC26-AB37-A77B37240F7A}"/>
              </a:ext>
            </a:extLst>
          </p:cNvPr>
          <p:cNvSpPr txBox="1"/>
          <p:nvPr/>
        </p:nvSpPr>
        <p:spPr>
          <a:xfrm>
            <a:off x="719031" y="2895575"/>
            <a:ext cx="10276860" cy="1073820"/>
          </a:xfrm>
          <a:prstGeom prst="rect">
            <a:avLst/>
          </a:prstGeom>
          <a:noFill/>
        </p:spPr>
        <p:txBody>
          <a:bodyPr wrap="square" rtlCol="0">
            <a:spAutoFit/>
          </a:bodyPr>
          <a:lstStyle/>
          <a:p>
            <a:pPr algn="ctr">
              <a:lnSpc>
                <a:spcPts val="2500"/>
              </a:lnSpc>
            </a:pPr>
            <a:r>
              <a:rPr lang="en-US" altLang="zh-CN" sz="3600" dirty="0">
                <a:solidFill>
                  <a:schemeClr val="accent6">
                    <a:lumMod val="60000"/>
                    <a:lumOff val="40000"/>
                  </a:schemeClr>
                </a:solidFill>
                <a:latin typeface="Avenir Next LT Pro Demi" panose="020B0704020202020204" pitchFamily="34" charset="0"/>
                <a:ea typeface="Roboto" panose="02000000000000000000" pitchFamily="2" charset="0"/>
                <a:cs typeface="Roboto" panose="02000000000000000000" pitchFamily="2" charset="0"/>
              </a:rPr>
              <a:t>Quantum Superposition</a:t>
            </a:r>
          </a:p>
          <a:p>
            <a:pPr>
              <a:lnSpc>
                <a:spcPts val="2500"/>
              </a:lnSpc>
            </a:pPr>
            <a:endParaRPr lang="en-US" altLang="zh-CN" dirty="0">
              <a:solidFill>
                <a:srgbClr val="000000"/>
              </a:solidFill>
              <a:latin typeface="Avenir Next LT Pro Demi" panose="020B0704020202020204" pitchFamily="34" charset="0"/>
              <a:ea typeface="Roboto" panose="02000000000000000000" pitchFamily="2" charset="0"/>
              <a:cs typeface="Roboto" panose="02000000000000000000" pitchFamily="2" charset="0"/>
            </a:endParaRPr>
          </a:p>
          <a:p>
            <a:pPr algn="ctr">
              <a:lnSpc>
                <a:spcPts val="2500"/>
              </a:lnSpc>
            </a:pPr>
            <a:r>
              <a:rPr lang="en-US" altLang="zh-CN" sz="32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A qubit can be in the state |0⟩ or |1⟩ simultaneously</a:t>
            </a:r>
            <a:endParaRPr lang="en-US" altLang="zh-CN" dirty="0">
              <a:solidFill>
                <a:schemeClr val="bg1"/>
              </a:solidFill>
              <a:latin typeface="Avenir Next LT Pro Demi" panose="020B0704020202020204" pitchFamily="34" charset="0"/>
              <a:ea typeface="Roboto" panose="02000000000000000000" pitchFamily="2" charset="0"/>
              <a:cs typeface="Roboto" panose="02000000000000000000" pitchFamily="2" charset="0"/>
            </a:endParaRPr>
          </a:p>
        </p:txBody>
      </p:sp>
      <p:sp>
        <p:nvSpPr>
          <p:cNvPr id="9" name="Slide Number Placeholder 3">
            <a:extLst>
              <a:ext uri="{FF2B5EF4-FFF2-40B4-BE49-F238E27FC236}">
                <a16:creationId xmlns:a16="http://schemas.microsoft.com/office/drawing/2014/main" id="{8757539B-52FF-7E25-6075-557AB7025BFE}"/>
              </a:ext>
            </a:extLst>
          </p:cNvPr>
          <p:cNvSpPr txBox="1">
            <a:spLocks/>
          </p:cNvSpPr>
          <p:nvPr/>
        </p:nvSpPr>
        <p:spPr>
          <a:xfrm>
            <a:off x="10173854" y="6494172"/>
            <a:ext cx="1332345" cy="391537"/>
          </a:xfrm>
          <a:prstGeom prst="rect">
            <a:avLst/>
          </a:prstGeom>
        </p:spPr>
        <p:txBody>
          <a:bodyPr/>
          <a:lstStyle>
            <a:defPPr>
              <a:defRPr lang="de-DE"/>
            </a:defPPr>
            <a:lvl1pPr marL="0" algn="r" defTabSz="914400" rtl="0" eaLnBrk="1" latinLnBrk="0" hangingPunct="1">
              <a:defRPr sz="18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43AA9-BAD7-46FA-B2F4-C528A8411352}" type="slidenum">
              <a:rPr lang="de-CH" smtClean="0">
                <a:solidFill>
                  <a:schemeClr val="bg1">
                    <a:lumMod val="95000"/>
                  </a:schemeClr>
                </a:solidFill>
              </a:rPr>
              <a:pPr/>
              <a:t>6</a:t>
            </a:fld>
            <a:endParaRPr lang="de-CH" dirty="0">
              <a:solidFill>
                <a:schemeClr val="bg1">
                  <a:lumMod val="95000"/>
                </a:schemeClr>
              </a:solidFill>
            </a:endParaRPr>
          </a:p>
        </p:txBody>
      </p:sp>
    </p:spTree>
    <p:extLst>
      <p:ext uri="{BB962C8B-B14F-4D97-AF65-F5344CB8AC3E}">
        <p14:creationId xmlns:p14="http://schemas.microsoft.com/office/powerpoint/2010/main" val="147803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22" fill="hold"/>
                                        <p:tgtEl>
                                          <p:spTgt spid="8"/>
                                        </p:tgtEl>
                                      </p:cBhvr>
                                    </p:cmd>
                                  </p:childTnLst>
                                </p:cTn>
                              </p:par>
                              <p:par>
                                <p:cTn id="7" presetID="10" presetClass="entr" presetSubtype="0" fill="hold" grpId="0" nodeType="withEffect">
                                  <p:stCondLst>
                                    <p:cond delay="140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800"/>
                                        <p:tgtEl>
                                          <p:spTgt spid="12"/>
                                        </p:tgtEl>
                                      </p:cBhvr>
                                    </p:animEffect>
                                  </p:childTnLst>
                                </p:cTn>
                              </p:par>
                              <p:par>
                                <p:cTn id="10" presetID="10" presetClass="entr" presetSubtype="0" fill="hold" grpId="0" nodeType="withEffect">
                                  <p:stCondLst>
                                    <p:cond delay="140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14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bldLst>
      <p:bldP spid="12" grpId="0" animBg="1"/>
      <p:bldP spid="14"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6">
            <a:extLst>
              <a:ext uri="{FF2B5EF4-FFF2-40B4-BE49-F238E27FC236}">
                <a16:creationId xmlns:a16="http://schemas.microsoft.com/office/drawing/2014/main" id="{EED4CA69-9AF3-4522-5EE2-B5B67A024CC2}"/>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Quantum Superposition</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Visualization for explaining probability</a:t>
            </a:r>
          </a:p>
        </p:txBody>
      </p:sp>
      <p:sp>
        <p:nvSpPr>
          <p:cNvPr id="15" name="Slide Number Placeholder 3">
            <a:extLst>
              <a:ext uri="{FF2B5EF4-FFF2-40B4-BE49-F238E27FC236}">
                <a16:creationId xmlns:a16="http://schemas.microsoft.com/office/drawing/2014/main" id="{6D75CA60-5A19-78BE-8117-F29EA232418C}"/>
              </a:ext>
            </a:extLst>
          </p:cNvPr>
          <p:cNvSpPr>
            <a:spLocks noGrp="1"/>
          </p:cNvSpPr>
          <p:nvPr>
            <p:ph type="sldNum" sz="quarter" idx="4"/>
          </p:nvPr>
        </p:nvSpPr>
        <p:spPr>
          <a:xfrm>
            <a:off x="10021454" y="6341772"/>
            <a:ext cx="1332345" cy="391537"/>
          </a:xfrm>
        </p:spPr>
        <p:txBody>
          <a:bodyPr/>
          <a:lstStyle/>
          <a:p>
            <a:fld id="{86F43AA9-BAD7-46FA-B2F4-C528A8411352}" type="slidenum">
              <a:rPr lang="de-CH" smtClean="0"/>
              <a:pPr/>
              <a:t>7</a:t>
            </a:fld>
            <a:endParaRPr lang="de-CH" dirty="0"/>
          </a:p>
        </p:txBody>
      </p:sp>
      <p:sp>
        <p:nvSpPr>
          <p:cNvPr id="20" name="Rectangle 19">
            <a:extLst>
              <a:ext uri="{FF2B5EF4-FFF2-40B4-BE49-F238E27FC236}">
                <a16:creationId xmlns:a16="http://schemas.microsoft.com/office/drawing/2014/main" id="{09BB2BC0-81ED-4B5E-53F3-7793383E0DBF}"/>
              </a:ext>
            </a:extLst>
          </p:cNvPr>
          <p:cNvSpPr/>
          <p:nvPr/>
        </p:nvSpPr>
        <p:spPr>
          <a:xfrm rot="10800000" flipH="1">
            <a:off x="5151381" y="633523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val 22">
            <a:extLst>
              <a:ext uri="{FF2B5EF4-FFF2-40B4-BE49-F238E27FC236}">
                <a16:creationId xmlns:a16="http://schemas.microsoft.com/office/drawing/2014/main" id="{A792C691-B1FA-9074-DED0-EAF37C5F8ADC}"/>
              </a:ext>
            </a:extLst>
          </p:cNvPr>
          <p:cNvSpPr/>
          <p:nvPr/>
        </p:nvSpPr>
        <p:spPr>
          <a:xfrm rot="10800000" flipH="1">
            <a:off x="6642267" y="62199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Oval 23">
            <a:extLst>
              <a:ext uri="{FF2B5EF4-FFF2-40B4-BE49-F238E27FC236}">
                <a16:creationId xmlns:a16="http://schemas.microsoft.com/office/drawing/2014/main" id="{0926966A-B510-BE95-2A09-DFEBBF3E526D}"/>
              </a:ext>
            </a:extLst>
          </p:cNvPr>
          <p:cNvSpPr/>
          <p:nvPr/>
        </p:nvSpPr>
        <p:spPr>
          <a:xfrm rot="10800000" flipH="1">
            <a:off x="6735304" y="63159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Oval 24">
            <a:extLst>
              <a:ext uri="{FF2B5EF4-FFF2-40B4-BE49-F238E27FC236}">
                <a16:creationId xmlns:a16="http://schemas.microsoft.com/office/drawing/2014/main" id="{6701EF40-5FF0-EDD0-998F-88042356C349}"/>
              </a:ext>
            </a:extLst>
          </p:cNvPr>
          <p:cNvSpPr/>
          <p:nvPr/>
        </p:nvSpPr>
        <p:spPr>
          <a:xfrm rot="10800000" flipH="1">
            <a:off x="4825655" y="61457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Oval 25">
            <a:extLst>
              <a:ext uri="{FF2B5EF4-FFF2-40B4-BE49-F238E27FC236}">
                <a16:creationId xmlns:a16="http://schemas.microsoft.com/office/drawing/2014/main" id="{52F2E04C-C57D-CC30-3455-E382ACE74AA1}"/>
              </a:ext>
            </a:extLst>
          </p:cNvPr>
          <p:cNvSpPr/>
          <p:nvPr/>
        </p:nvSpPr>
        <p:spPr>
          <a:xfrm rot="10800000" flipH="1">
            <a:off x="4952464" y="62755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a:extLst>
              <a:ext uri="{FF2B5EF4-FFF2-40B4-BE49-F238E27FC236}">
                <a16:creationId xmlns:a16="http://schemas.microsoft.com/office/drawing/2014/main" id="{AB3992F5-3E27-36AF-0CAB-727B38C0D168}"/>
              </a:ext>
            </a:extLst>
          </p:cNvPr>
          <p:cNvSpPr txBox="1"/>
          <p:nvPr/>
        </p:nvSpPr>
        <p:spPr>
          <a:xfrm>
            <a:off x="3621097" y="6618196"/>
            <a:ext cx="2868776"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superposition</a:t>
            </a:r>
            <a:endParaRPr lang="zh-CN" altLang="en-US" sz="1200" dirty="0">
              <a:solidFill>
                <a:schemeClr val="accent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E5871BA-9147-0DDE-ADF6-E1845F323A2B}"/>
              </a:ext>
            </a:extLst>
          </p:cNvPr>
          <p:cNvSpPr txBox="1"/>
          <p:nvPr/>
        </p:nvSpPr>
        <p:spPr>
          <a:xfrm>
            <a:off x="1176024" y="4304627"/>
            <a:ext cx="3587463" cy="769441"/>
          </a:xfrm>
          <a:prstGeom prst="rect">
            <a:avLst/>
          </a:prstGeom>
          <a:noFill/>
        </p:spPr>
        <p:txBody>
          <a:bodyPr wrap="square">
            <a:spAutoFit/>
          </a:bodyPr>
          <a:lstStyle/>
          <a:p>
            <a:pPr algn="ctr"/>
            <a:r>
              <a:rPr lang="en-US" altLang="zh-CN" sz="4000" dirty="0">
                <a:latin typeface="Avenir Next LT Pro Demi" panose="020B0704020202020204" pitchFamily="34" charset="0"/>
                <a:ea typeface="Roboto" panose="02000000000000000000" pitchFamily="2" charset="0"/>
                <a:cs typeface="Roboto" panose="02000000000000000000" pitchFamily="2" charset="0"/>
              </a:rPr>
              <a:t>for State |0</a:t>
            </a:r>
            <a:r>
              <a:rPr lang="en-US" altLang="zh-CN" sz="4400" b="1" dirty="0">
                <a:latin typeface="Avenir Next LT Pro Demi" panose="020B0704020202020204" pitchFamily="34" charset="0"/>
                <a:ea typeface="Roboto" panose="02000000000000000000" pitchFamily="2" charset="0"/>
                <a:cs typeface="Roboto" panose="02000000000000000000" pitchFamily="2" charset="0"/>
              </a:rPr>
              <a:t>⟩</a:t>
            </a:r>
            <a:endParaRPr lang="zh-CN" altLang="en-US" sz="4000" b="1" dirty="0"/>
          </a:p>
        </p:txBody>
      </p:sp>
      <p:sp>
        <p:nvSpPr>
          <p:cNvPr id="9" name="TextBox 8">
            <a:extLst>
              <a:ext uri="{FF2B5EF4-FFF2-40B4-BE49-F238E27FC236}">
                <a16:creationId xmlns:a16="http://schemas.microsoft.com/office/drawing/2014/main" id="{22018686-E0B5-C98F-8575-EBF03984BF1E}"/>
              </a:ext>
            </a:extLst>
          </p:cNvPr>
          <p:cNvSpPr txBox="1"/>
          <p:nvPr/>
        </p:nvSpPr>
        <p:spPr>
          <a:xfrm>
            <a:off x="1043826" y="2117584"/>
            <a:ext cx="4011659" cy="2646878"/>
          </a:xfrm>
          <a:prstGeom prst="rect">
            <a:avLst/>
          </a:prstGeom>
          <a:noFill/>
        </p:spPr>
        <p:txBody>
          <a:bodyPr wrap="square">
            <a:spAutoFit/>
          </a:bodyPr>
          <a:lstStyle/>
          <a:p>
            <a:pPr algn="ctr"/>
            <a:r>
              <a:rPr lang="en-US" altLang="zh-CN" sz="16600" dirty="0">
                <a:solidFill>
                  <a:schemeClr val="bg1">
                    <a:lumMod val="65000"/>
                  </a:schemeClr>
                </a:solidFill>
              </a:rPr>
              <a:t>50%</a:t>
            </a:r>
            <a:endParaRPr lang="zh-CN" altLang="en-US" sz="16600" dirty="0">
              <a:solidFill>
                <a:schemeClr val="bg1">
                  <a:lumMod val="65000"/>
                </a:schemeClr>
              </a:solidFill>
            </a:endParaRPr>
          </a:p>
        </p:txBody>
      </p:sp>
      <p:sp>
        <p:nvSpPr>
          <p:cNvPr id="13" name="TextBox 12">
            <a:extLst>
              <a:ext uri="{FF2B5EF4-FFF2-40B4-BE49-F238E27FC236}">
                <a16:creationId xmlns:a16="http://schemas.microsoft.com/office/drawing/2014/main" id="{24E500E0-D688-E2BC-9C89-49588F5B4663}"/>
              </a:ext>
            </a:extLst>
          </p:cNvPr>
          <p:cNvSpPr txBox="1"/>
          <p:nvPr/>
        </p:nvSpPr>
        <p:spPr>
          <a:xfrm>
            <a:off x="6507629" y="4341664"/>
            <a:ext cx="3587463" cy="769441"/>
          </a:xfrm>
          <a:prstGeom prst="rect">
            <a:avLst/>
          </a:prstGeom>
          <a:noFill/>
        </p:spPr>
        <p:txBody>
          <a:bodyPr wrap="square">
            <a:spAutoFit/>
          </a:bodyPr>
          <a:lstStyle/>
          <a:p>
            <a:pPr algn="ctr"/>
            <a:r>
              <a:rPr lang="en-US" altLang="zh-CN" sz="4000" dirty="0">
                <a:latin typeface="Avenir Next LT Pro Demi" panose="020B0704020202020204" pitchFamily="34" charset="0"/>
                <a:ea typeface="Roboto" panose="02000000000000000000" pitchFamily="2" charset="0"/>
                <a:cs typeface="Roboto" panose="02000000000000000000" pitchFamily="2" charset="0"/>
              </a:rPr>
              <a:t>for State |1</a:t>
            </a:r>
            <a:r>
              <a:rPr lang="en-US" altLang="zh-CN" sz="4400" b="1" dirty="0">
                <a:latin typeface="Avenir Next LT Pro Demi" panose="020B0704020202020204" pitchFamily="34" charset="0"/>
                <a:ea typeface="Roboto" panose="02000000000000000000" pitchFamily="2" charset="0"/>
                <a:cs typeface="Roboto" panose="02000000000000000000" pitchFamily="2" charset="0"/>
              </a:rPr>
              <a:t>⟩</a:t>
            </a:r>
            <a:endParaRPr lang="zh-CN" altLang="en-US" sz="4000" b="1" dirty="0"/>
          </a:p>
        </p:txBody>
      </p:sp>
      <p:sp>
        <p:nvSpPr>
          <p:cNvPr id="14" name="TextBox 13">
            <a:extLst>
              <a:ext uri="{FF2B5EF4-FFF2-40B4-BE49-F238E27FC236}">
                <a16:creationId xmlns:a16="http://schemas.microsoft.com/office/drawing/2014/main" id="{58C3C9E4-4C07-719B-566F-E0A3AF386777}"/>
              </a:ext>
            </a:extLst>
          </p:cNvPr>
          <p:cNvSpPr txBox="1"/>
          <p:nvPr/>
        </p:nvSpPr>
        <p:spPr>
          <a:xfrm>
            <a:off x="6352673" y="2117584"/>
            <a:ext cx="4011659" cy="2646878"/>
          </a:xfrm>
          <a:prstGeom prst="rect">
            <a:avLst/>
          </a:prstGeom>
          <a:noFill/>
        </p:spPr>
        <p:txBody>
          <a:bodyPr wrap="square">
            <a:spAutoFit/>
          </a:bodyPr>
          <a:lstStyle/>
          <a:p>
            <a:pPr algn="ctr"/>
            <a:r>
              <a:rPr lang="en-US" altLang="zh-CN" sz="16600" dirty="0">
                <a:solidFill>
                  <a:schemeClr val="bg1">
                    <a:lumMod val="65000"/>
                  </a:schemeClr>
                </a:solidFill>
              </a:rPr>
              <a:t>50%</a:t>
            </a:r>
            <a:endParaRPr lang="zh-CN" altLang="en-US" sz="16600" dirty="0">
              <a:solidFill>
                <a:schemeClr val="bg1">
                  <a:lumMod val="65000"/>
                </a:schemeClr>
              </a:solidFill>
            </a:endParaRPr>
          </a:p>
        </p:txBody>
      </p:sp>
    </p:spTree>
    <p:extLst>
      <p:ext uri="{BB962C8B-B14F-4D97-AF65-F5344CB8AC3E}">
        <p14:creationId xmlns:p14="http://schemas.microsoft.com/office/powerpoint/2010/main" val="1988373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6">
            <a:extLst>
              <a:ext uri="{FF2B5EF4-FFF2-40B4-BE49-F238E27FC236}">
                <a16:creationId xmlns:a16="http://schemas.microsoft.com/office/drawing/2014/main" id="{EED4CA69-9AF3-4522-5EE2-B5B67A024CC2}"/>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Quantum Superposition</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Visualization for explaining probability</a:t>
            </a:r>
          </a:p>
        </p:txBody>
      </p:sp>
      <p:pic>
        <p:nvPicPr>
          <p:cNvPr id="4098" name="Picture 2" descr="Quantum fluctuations Cut Out Stock Images &amp; Pictures - Alamy">
            <a:extLst>
              <a:ext uri="{FF2B5EF4-FFF2-40B4-BE49-F238E27FC236}">
                <a16:creationId xmlns:a16="http://schemas.microsoft.com/office/drawing/2014/main" id="{88F059B2-BAB8-04EA-5B53-665593BB401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527"/>
          <a:stretch/>
        </p:blipFill>
        <p:spPr bwMode="auto">
          <a:xfrm>
            <a:off x="509836" y="1463964"/>
            <a:ext cx="6185534" cy="53940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493E455-17F6-1C9E-3149-99FC98EBD267}"/>
              </a:ext>
            </a:extLst>
          </p:cNvPr>
          <p:cNvSpPr/>
          <p:nvPr/>
        </p:nvSpPr>
        <p:spPr>
          <a:xfrm>
            <a:off x="5542059" y="1634297"/>
            <a:ext cx="6649941" cy="3128534"/>
          </a:xfrm>
          <a:prstGeom prst="rect">
            <a:avLst/>
          </a:prstGeom>
          <a:solidFill>
            <a:srgbClr val="000000">
              <a:alpha val="67059"/>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700" dirty="0"/>
          </a:p>
        </p:txBody>
      </p:sp>
      <p:sp>
        <p:nvSpPr>
          <p:cNvPr id="10" name="TextBox 9">
            <a:extLst>
              <a:ext uri="{FF2B5EF4-FFF2-40B4-BE49-F238E27FC236}">
                <a16:creationId xmlns:a16="http://schemas.microsoft.com/office/drawing/2014/main" id="{79291ECA-DF8A-0A32-8451-699AD30B7B28}"/>
              </a:ext>
            </a:extLst>
          </p:cNvPr>
          <p:cNvSpPr txBox="1"/>
          <p:nvPr/>
        </p:nvSpPr>
        <p:spPr>
          <a:xfrm>
            <a:off x="5772526" y="1947641"/>
            <a:ext cx="6040582" cy="2554545"/>
          </a:xfrm>
          <a:prstGeom prst="rect">
            <a:avLst/>
          </a:prstGeom>
          <a:noFill/>
        </p:spPr>
        <p:txBody>
          <a:bodyPr wrap="square" rtlCol="0">
            <a:spAutoFit/>
          </a:bodyPr>
          <a:lstStyle/>
          <a:p>
            <a:r>
              <a:rPr lang="en-US" altLang="zh-CN" sz="24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It is important to visualize and explain the </a:t>
            </a:r>
            <a:r>
              <a:rPr lang="en-US" altLang="zh-CN" sz="2800" dirty="0">
                <a:solidFill>
                  <a:schemeClr val="accent6">
                    <a:lumMod val="60000"/>
                    <a:lumOff val="40000"/>
                  </a:schemeClr>
                </a:solidFill>
                <a:latin typeface="Avenir Next LT Pro Demi" panose="020B0704020202020204" pitchFamily="34" charset="0"/>
                <a:ea typeface="Roboto" panose="02000000000000000000" pitchFamily="2" charset="0"/>
                <a:cs typeface="Roboto" panose="02000000000000000000" pitchFamily="2" charset="0"/>
              </a:rPr>
              <a:t>measured probability </a:t>
            </a:r>
            <a:r>
              <a:rPr lang="en-US" altLang="zh-CN" sz="24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of basis states</a:t>
            </a:r>
          </a:p>
          <a:p>
            <a:endParaRPr lang="en-US" altLang="zh-CN" sz="2400" dirty="0">
              <a:solidFill>
                <a:schemeClr val="bg1"/>
              </a:solidFill>
              <a:latin typeface="Avenir Next LT Pro Demi" panose="020B0704020202020204" pitchFamily="34" charset="0"/>
              <a:ea typeface="Roboto" panose="02000000000000000000" pitchFamily="2" charset="0"/>
              <a:cs typeface="Roboto" panose="02000000000000000000" pitchFamily="2" charset="0"/>
            </a:endParaRPr>
          </a:p>
          <a:p>
            <a:r>
              <a:rPr lang="en-US" altLang="zh-CN" sz="28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e.g., the probability of state |0⟩ is, say 0.5, </a:t>
            </a:r>
          </a:p>
          <a:p>
            <a:r>
              <a:rPr lang="en-US" altLang="zh-CN" sz="2800" dirty="0">
                <a:solidFill>
                  <a:schemeClr val="accent6">
                    <a:lumMod val="60000"/>
                    <a:lumOff val="40000"/>
                  </a:schemeClr>
                </a:solidFill>
                <a:latin typeface="Avenir Next LT Pro Demi" panose="020B0704020202020204" pitchFamily="34" charset="0"/>
                <a:ea typeface="Roboto" panose="02000000000000000000" pitchFamily="2" charset="0"/>
                <a:cs typeface="Roboto" panose="02000000000000000000" pitchFamily="2" charset="0"/>
              </a:rPr>
              <a:t>but why</a:t>
            </a:r>
            <a:r>
              <a:rPr lang="en-US" altLang="zh-CN" sz="2400" dirty="0">
                <a:solidFill>
                  <a:schemeClr val="bg1"/>
                </a:solidFill>
                <a:latin typeface="Avenir Next LT Pro Demi" panose="020B0704020202020204" pitchFamily="34" charset="0"/>
                <a:ea typeface="Roboto" panose="02000000000000000000" pitchFamily="2" charset="0"/>
                <a:cs typeface="Roboto" panose="02000000000000000000" pitchFamily="2" charset="0"/>
              </a:rPr>
              <a:t>? </a:t>
            </a:r>
          </a:p>
        </p:txBody>
      </p:sp>
      <p:sp>
        <p:nvSpPr>
          <p:cNvPr id="15" name="Slide Number Placeholder 3">
            <a:extLst>
              <a:ext uri="{FF2B5EF4-FFF2-40B4-BE49-F238E27FC236}">
                <a16:creationId xmlns:a16="http://schemas.microsoft.com/office/drawing/2014/main" id="{6D75CA60-5A19-78BE-8117-F29EA232418C}"/>
              </a:ext>
            </a:extLst>
          </p:cNvPr>
          <p:cNvSpPr>
            <a:spLocks noGrp="1"/>
          </p:cNvSpPr>
          <p:nvPr>
            <p:ph type="sldNum" sz="quarter" idx="4"/>
          </p:nvPr>
        </p:nvSpPr>
        <p:spPr>
          <a:xfrm>
            <a:off x="10021454" y="6341772"/>
            <a:ext cx="1332345" cy="391537"/>
          </a:xfrm>
        </p:spPr>
        <p:txBody>
          <a:bodyPr/>
          <a:lstStyle/>
          <a:p>
            <a:fld id="{86F43AA9-BAD7-46FA-B2F4-C528A8411352}" type="slidenum">
              <a:rPr lang="de-CH" smtClean="0"/>
              <a:pPr/>
              <a:t>8</a:t>
            </a:fld>
            <a:endParaRPr lang="de-CH" dirty="0"/>
          </a:p>
        </p:txBody>
      </p:sp>
      <p:sp>
        <p:nvSpPr>
          <p:cNvPr id="20" name="Rectangle 19">
            <a:extLst>
              <a:ext uri="{FF2B5EF4-FFF2-40B4-BE49-F238E27FC236}">
                <a16:creationId xmlns:a16="http://schemas.microsoft.com/office/drawing/2014/main" id="{09BB2BC0-81ED-4B5E-53F3-7793383E0DBF}"/>
              </a:ext>
            </a:extLst>
          </p:cNvPr>
          <p:cNvSpPr/>
          <p:nvPr/>
        </p:nvSpPr>
        <p:spPr>
          <a:xfrm rot="10800000" flipH="1">
            <a:off x="5151381" y="633523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val 22">
            <a:extLst>
              <a:ext uri="{FF2B5EF4-FFF2-40B4-BE49-F238E27FC236}">
                <a16:creationId xmlns:a16="http://schemas.microsoft.com/office/drawing/2014/main" id="{A792C691-B1FA-9074-DED0-EAF37C5F8ADC}"/>
              </a:ext>
            </a:extLst>
          </p:cNvPr>
          <p:cNvSpPr/>
          <p:nvPr/>
        </p:nvSpPr>
        <p:spPr>
          <a:xfrm rot="10800000" flipH="1">
            <a:off x="6642267" y="62199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Oval 23">
            <a:extLst>
              <a:ext uri="{FF2B5EF4-FFF2-40B4-BE49-F238E27FC236}">
                <a16:creationId xmlns:a16="http://schemas.microsoft.com/office/drawing/2014/main" id="{0926966A-B510-BE95-2A09-DFEBBF3E526D}"/>
              </a:ext>
            </a:extLst>
          </p:cNvPr>
          <p:cNvSpPr/>
          <p:nvPr/>
        </p:nvSpPr>
        <p:spPr>
          <a:xfrm rot="10800000" flipH="1">
            <a:off x="6735304" y="63159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Oval 24">
            <a:extLst>
              <a:ext uri="{FF2B5EF4-FFF2-40B4-BE49-F238E27FC236}">
                <a16:creationId xmlns:a16="http://schemas.microsoft.com/office/drawing/2014/main" id="{6701EF40-5FF0-EDD0-998F-88042356C349}"/>
              </a:ext>
            </a:extLst>
          </p:cNvPr>
          <p:cNvSpPr/>
          <p:nvPr/>
        </p:nvSpPr>
        <p:spPr>
          <a:xfrm rot="10800000" flipH="1">
            <a:off x="4825655" y="61457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Oval 25">
            <a:extLst>
              <a:ext uri="{FF2B5EF4-FFF2-40B4-BE49-F238E27FC236}">
                <a16:creationId xmlns:a16="http://schemas.microsoft.com/office/drawing/2014/main" id="{52F2E04C-C57D-CC30-3455-E382ACE74AA1}"/>
              </a:ext>
            </a:extLst>
          </p:cNvPr>
          <p:cNvSpPr/>
          <p:nvPr/>
        </p:nvSpPr>
        <p:spPr>
          <a:xfrm rot="10800000" flipH="1">
            <a:off x="4952464" y="62755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a:extLst>
              <a:ext uri="{FF2B5EF4-FFF2-40B4-BE49-F238E27FC236}">
                <a16:creationId xmlns:a16="http://schemas.microsoft.com/office/drawing/2014/main" id="{AB3992F5-3E27-36AF-0CAB-727B38C0D168}"/>
              </a:ext>
            </a:extLst>
          </p:cNvPr>
          <p:cNvSpPr txBox="1"/>
          <p:nvPr/>
        </p:nvSpPr>
        <p:spPr>
          <a:xfrm>
            <a:off x="3621097" y="6618196"/>
            <a:ext cx="2868776"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superposition</a:t>
            </a:r>
            <a:endParaRPr lang="zh-CN" altLang="en-US" sz="12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4760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6">
            <a:extLst>
              <a:ext uri="{FF2B5EF4-FFF2-40B4-BE49-F238E27FC236}">
                <a16:creationId xmlns:a16="http://schemas.microsoft.com/office/drawing/2014/main" id="{EED4CA69-9AF3-4522-5EE2-B5B67A024CC2}"/>
              </a:ext>
            </a:extLst>
          </p:cNvPr>
          <p:cNvSpPr txBox="1"/>
          <p:nvPr/>
        </p:nvSpPr>
        <p:spPr>
          <a:xfrm>
            <a:off x="538052" y="417604"/>
            <a:ext cx="9707530" cy="892552"/>
          </a:xfrm>
          <a:prstGeom prst="rect">
            <a:avLst/>
          </a:prstGeom>
          <a:noFill/>
        </p:spPr>
        <p:txBody>
          <a:bodyPr wrap="square" rtlCol="0">
            <a:spAutoFit/>
          </a:bodyPr>
          <a:lstStyle/>
          <a:p>
            <a:r>
              <a:rPr lang="en-US" altLang="zh-CN" sz="3200" b="1" dirty="0">
                <a:solidFill>
                  <a:schemeClr val="bg1"/>
                </a:solidFill>
                <a:latin typeface="Avenir Next LT Pro Demi" panose="020B0704020202020204" pitchFamily="34" charset="0"/>
                <a:cs typeface="Calibri" panose="020F0502020204030204" pitchFamily="34" charset="0"/>
              </a:rPr>
              <a:t>VENUS</a:t>
            </a:r>
          </a:p>
          <a:p>
            <a:r>
              <a:rPr lang="en-US" altLang="zh-CN" sz="2000" b="1" dirty="0">
                <a:solidFill>
                  <a:schemeClr val="accent1">
                    <a:lumMod val="40000"/>
                    <a:lumOff val="60000"/>
                  </a:schemeClr>
                </a:solidFill>
                <a:latin typeface="Avenir Next LT Pro Demi" panose="020B0704020202020204" pitchFamily="34" charset="0"/>
                <a:cs typeface="Calibri" panose="020F0502020204030204" pitchFamily="34" charset="0"/>
              </a:rPr>
              <a:t>For measured probability visualization</a:t>
            </a:r>
            <a:endParaRPr lang="en-US" altLang="zh-CN" sz="2400" b="1" dirty="0">
              <a:solidFill>
                <a:schemeClr val="accent1">
                  <a:lumMod val="40000"/>
                  <a:lumOff val="60000"/>
                </a:schemeClr>
              </a:solidFill>
              <a:latin typeface="Avenir Next LT Pro Demi" panose="020B0704020202020204" pitchFamily="34" charset="0"/>
              <a:cs typeface="Calibri" panose="020F0502020204030204" pitchFamily="34" charset="0"/>
            </a:endParaRPr>
          </a:p>
        </p:txBody>
      </p:sp>
      <p:sp>
        <p:nvSpPr>
          <p:cNvPr id="10" name="Slide Number Placeholder 3">
            <a:extLst>
              <a:ext uri="{FF2B5EF4-FFF2-40B4-BE49-F238E27FC236}">
                <a16:creationId xmlns:a16="http://schemas.microsoft.com/office/drawing/2014/main" id="{85F19FA7-6C13-FDBA-B3F9-D356F5AF5B08}"/>
              </a:ext>
            </a:extLst>
          </p:cNvPr>
          <p:cNvSpPr txBox="1">
            <a:spLocks/>
          </p:cNvSpPr>
          <p:nvPr/>
        </p:nvSpPr>
        <p:spPr>
          <a:xfrm>
            <a:off x="10173854" y="6494172"/>
            <a:ext cx="1332345" cy="391537"/>
          </a:xfrm>
          <a:prstGeom prst="rect">
            <a:avLst/>
          </a:prstGeom>
        </p:spPr>
        <p:txBody>
          <a:bodyPr/>
          <a:lstStyle>
            <a:defPPr>
              <a:defRPr lang="de-DE"/>
            </a:defPPr>
            <a:lvl1pPr marL="0" algn="r" defTabSz="914400" rtl="0" eaLnBrk="1" latinLnBrk="0" hangingPunct="1">
              <a:defRPr sz="18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F43AA9-BAD7-46FA-B2F4-C528A8411352}" type="slidenum">
              <a:rPr lang="de-CH" smtClean="0">
                <a:solidFill>
                  <a:srgbClr val="080808"/>
                </a:solidFill>
              </a:rPr>
              <a:pPr/>
              <a:t>9</a:t>
            </a:fld>
            <a:endParaRPr lang="de-CH" dirty="0">
              <a:solidFill>
                <a:srgbClr val="080808"/>
              </a:solidFill>
            </a:endParaRPr>
          </a:p>
        </p:txBody>
      </p:sp>
      <p:sp>
        <p:nvSpPr>
          <p:cNvPr id="12" name="TextBox 11">
            <a:extLst>
              <a:ext uri="{FF2B5EF4-FFF2-40B4-BE49-F238E27FC236}">
                <a16:creationId xmlns:a16="http://schemas.microsoft.com/office/drawing/2014/main" id="{7BD50636-D128-DD4E-46A8-34A834F8652C}"/>
              </a:ext>
            </a:extLst>
          </p:cNvPr>
          <p:cNvSpPr txBox="1"/>
          <p:nvPr/>
        </p:nvSpPr>
        <p:spPr>
          <a:xfrm>
            <a:off x="1649906" y="5153828"/>
            <a:ext cx="3504672" cy="830997"/>
          </a:xfrm>
          <a:prstGeom prst="rect">
            <a:avLst/>
          </a:prstGeom>
          <a:noFill/>
        </p:spPr>
        <p:txBody>
          <a:bodyPr wrap="square" rtlCol="0">
            <a:spAutoFit/>
          </a:bodyPr>
          <a:lstStyle/>
          <a:p>
            <a:pPr algn="ctr"/>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Visualization</a:t>
            </a:r>
            <a:r>
              <a:rPr lang="en-US" altLang="zh-CN" sz="2400" dirty="0">
                <a:latin typeface="Avenir Next LT Pro Demi" panose="020B0704020202020204" pitchFamily="34" charset="0"/>
                <a:ea typeface="Roboto" panose="02000000000000000000" pitchFamily="2" charset="0"/>
                <a:cs typeface="Roboto" panose="02000000000000000000" pitchFamily="2" charset="0"/>
              </a:rPr>
              <a:t> of measured probability</a:t>
            </a:r>
          </a:p>
        </p:txBody>
      </p:sp>
      <p:pic>
        <p:nvPicPr>
          <p:cNvPr id="13" name="Picture 12">
            <a:extLst>
              <a:ext uri="{FF2B5EF4-FFF2-40B4-BE49-F238E27FC236}">
                <a16:creationId xmlns:a16="http://schemas.microsoft.com/office/drawing/2014/main" id="{4E81F5F3-4DA4-9E3C-1DA1-B217673E5991}"/>
              </a:ext>
            </a:extLst>
          </p:cNvPr>
          <p:cNvPicPr>
            <a:picLocks noChangeAspect="1"/>
          </p:cNvPicPr>
          <p:nvPr/>
        </p:nvPicPr>
        <p:blipFill rotWithShape="1">
          <a:blip r:embed="rId3"/>
          <a:srcRect r="46728" b="11873"/>
          <a:stretch/>
        </p:blipFill>
        <p:spPr>
          <a:xfrm>
            <a:off x="1724767" y="3185352"/>
            <a:ext cx="3354950" cy="1796735"/>
          </a:xfrm>
          <a:prstGeom prst="rect">
            <a:avLst/>
          </a:prstGeom>
        </p:spPr>
      </p:pic>
      <p:sp>
        <p:nvSpPr>
          <p:cNvPr id="14" name="TextBox 13">
            <a:extLst>
              <a:ext uri="{FF2B5EF4-FFF2-40B4-BE49-F238E27FC236}">
                <a16:creationId xmlns:a16="http://schemas.microsoft.com/office/drawing/2014/main" id="{40A5318A-E086-C09A-E0FA-03494738FCDB}"/>
              </a:ext>
            </a:extLst>
          </p:cNvPr>
          <p:cNvSpPr txBox="1"/>
          <p:nvPr/>
        </p:nvSpPr>
        <p:spPr>
          <a:xfrm>
            <a:off x="1203216" y="1855793"/>
            <a:ext cx="9785567" cy="830997"/>
          </a:xfrm>
          <a:prstGeom prst="rect">
            <a:avLst/>
          </a:prstGeom>
          <a:noFill/>
        </p:spPr>
        <p:txBody>
          <a:bodyPr wrap="square" rtlCol="0">
            <a:spAutoFit/>
          </a:bodyPr>
          <a:lstStyle/>
          <a:p>
            <a:r>
              <a:rPr lang="en-US" altLang="zh-CN" sz="2400" dirty="0">
                <a:latin typeface="Avenir Next LT Pro Demi" panose="020B0704020202020204" pitchFamily="34" charset="0"/>
                <a:ea typeface="Roboto" panose="02000000000000000000" pitchFamily="2" charset="0"/>
                <a:cs typeface="Roboto" panose="02000000000000000000" pitchFamily="2" charset="0"/>
              </a:rPr>
              <a:t>VENUS supports the visualization and explanation of </a:t>
            </a:r>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measured probability </a:t>
            </a:r>
            <a:r>
              <a:rPr lang="en-US" altLang="zh-CN" sz="2400" dirty="0">
                <a:latin typeface="Avenir Next LT Pro Demi" panose="020B0704020202020204" pitchFamily="34" charset="0"/>
                <a:ea typeface="Roboto" panose="02000000000000000000" pitchFamily="2" charset="0"/>
                <a:cs typeface="Roboto" panose="02000000000000000000" pitchFamily="2" charset="0"/>
              </a:rPr>
              <a:t>of each basis state </a:t>
            </a:r>
          </a:p>
        </p:txBody>
      </p:sp>
      <p:sp>
        <p:nvSpPr>
          <p:cNvPr id="16" name="TextBox 15">
            <a:extLst>
              <a:ext uri="{FF2B5EF4-FFF2-40B4-BE49-F238E27FC236}">
                <a16:creationId xmlns:a16="http://schemas.microsoft.com/office/drawing/2014/main" id="{E4942998-9E1E-F873-232C-3027806DC235}"/>
              </a:ext>
            </a:extLst>
          </p:cNvPr>
          <p:cNvSpPr txBox="1"/>
          <p:nvPr/>
        </p:nvSpPr>
        <p:spPr>
          <a:xfrm>
            <a:off x="6183578" y="5153828"/>
            <a:ext cx="3504672" cy="830997"/>
          </a:xfrm>
          <a:prstGeom prst="rect">
            <a:avLst/>
          </a:prstGeom>
          <a:noFill/>
        </p:spPr>
        <p:txBody>
          <a:bodyPr wrap="square" rtlCol="0">
            <a:spAutoFit/>
          </a:bodyPr>
          <a:lstStyle/>
          <a:p>
            <a:pPr algn="ctr"/>
            <a:r>
              <a:rPr lang="en-US" altLang="zh-CN" sz="2400" dirty="0">
                <a:solidFill>
                  <a:srgbClr val="248ACA"/>
                </a:solidFill>
                <a:latin typeface="Avenir Next LT Pro Demi" panose="020B0704020202020204" pitchFamily="34" charset="0"/>
                <a:ea typeface="Roboto" panose="02000000000000000000" pitchFamily="2" charset="0"/>
                <a:cs typeface="Roboto" panose="02000000000000000000" pitchFamily="2" charset="0"/>
              </a:rPr>
              <a:t>Explanation</a:t>
            </a:r>
            <a:r>
              <a:rPr lang="en-US" altLang="zh-CN" sz="2400" dirty="0">
                <a:latin typeface="Avenir Next LT Pro Demi" panose="020B0704020202020204" pitchFamily="34" charset="0"/>
                <a:ea typeface="Roboto" panose="02000000000000000000" pitchFamily="2" charset="0"/>
                <a:cs typeface="Roboto" panose="02000000000000000000" pitchFamily="2" charset="0"/>
              </a:rPr>
              <a:t> of measured probability</a:t>
            </a:r>
          </a:p>
        </p:txBody>
      </p:sp>
      <p:pic>
        <p:nvPicPr>
          <p:cNvPr id="17" name="Picture 16">
            <a:extLst>
              <a:ext uri="{FF2B5EF4-FFF2-40B4-BE49-F238E27FC236}">
                <a16:creationId xmlns:a16="http://schemas.microsoft.com/office/drawing/2014/main" id="{DF648642-B2E5-7A16-9DD7-79B78858AB63}"/>
              </a:ext>
            </a:extLst>
          </p:cNvPr>
          <p:cNvPicPr>
            <a:picLocks noChangeAspect="1"/>
          </p:cNvPicPr>
          <p:nvPr/>
        </p:nvPicPr>
        <p:blipFill rotWithShape="1">
          <a:blip r:embed="rId3"/>
          <a:srcRect r="46728" b="11873"/>
          <a:stretch/>
        </p:blipFill>
        <p:spPr>
          <a:xfrm>
            <a:off x="6258439" y="3185352"/>
            <a:ext cx="3354950" cy="1796735"/>
          </a:xfrm>
          <a:prstGeom prst="rect">
            <a:avLst/>
          </a:prstGeom>
        </p:spPr>
      </p:pic>
      <p:sp>
        <p:nvSpPr>
          <p:cNvPr id="18" name="Rectangle 17">
            <a:extLst>
              <a:ext uri="{FF2B5EF4-FFF2-40B4-BE49-F238E27FC236}">
                <a16:creationId xmlns:a16="http://schemas.microsoft.com/office/drawing/2014/main" id="{7AC9763E-5570-385F-2649-6691A845A6DE}"/>
              </a:ext>
            </a:extLst>
          </p:cNvPr>
          <p:cNvSpPr/>
          <p:nvPr/>
        </p:nvSpPr>
        <p:spPr>
          <a:xfrm>
            <a:off x="1515296" y="3051301"/>
            <a:ext cx="8506157" cy="1916119"/>
          </a:xfrm>
          <a:prstGeom prst="rect">
            <a:avLst/>
          </a:prstGeom>
          <a:solidFill>
            <a:srgbClr val="FFFFFF">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Block Arc 18">
            <a:extLst>
              <a:ext uri="{FF2B5EF4-FFF2-40B4-BE49-F238E27FC236}">
                <a16:creationId xmlns:a16="http://schemas.microsoft.com/office/drawing/2014/main" id="{A4A09010-893D-02D5-0C80-A9373CDA7E4C}"/>
              </a:ext>
            </a:extLst>
          </p:cNvPr>
          <p:cNvSpPr/>
          <p:nvPr/>
        </p:nvSpPr>
        <p:spPr>
          <a:xfrm rot="19608973">
            <a:off x="2160620" y="3475909"/>
            <a:ext cx="1846462" cy="1813382"/>
          </a:xfrm>
          <a:prstGeom prst="blockArc">
            <a:avLst>
              <a:gd name="adj1" fmla="val 10725451"/>
              <a:gd name="adj2" fmla="val 85583"/>
              <a:gd name="adj3" fmla="val 48390"/>
            </a:avLst>
          </a:prstGeom>
          <a:solidFill>
            <a:srgbClr val="B5EAEA"/>
          </a:solidFill>
          <a:ln w="9525">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Block Arc 21">
            <a:extLst>
              <a:ext uri="{FF2B5EF4-FFF2-40B4-BE49-F238E27FC236}">
                <a16:creationId xmlns:a16="http://schemas.microsoft.com/office/drawing/2014/main" id="{B5E3E149-9255-AEBE-90BB-42755D59B28C}"/>
              </a:ext>
            </a:extLst>
          </p:cNvPr>
          <p:cNvSpPr/>
          <p:nvPr/>
        </p:nvSpPr>
        <p:spPr>
          <a:xfrm rot="3403488">
            <a:off x="3620523" y="3811865"/>
            <a:ext cx="1151145" cy="1130522"/>
          </a:xfrm>
          <a:prstGeom prst="blockArc">
            <a:avLst>
              <a:gd name="adj1" fmla="val 10725451"/>
              <a:gd name="adj2" fmla="val 85583"/>
              <a:gd name="adj3" fmla="val 48390"/>
            </a:avLst>
          </a:prstGeom>
          <a:solidFill>
            <a:srgbClr val="FFBCBC"/>
          </a:solidFill>
          <a:ln w="9525">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7" name="Straight Connector 26">
            <a:extLst>
              <a:ext uri="{FF2B5EF4-FFF2-40B4-BE49-F238E27FC236}">
                <a16:creationId xmlns:a16="http://schemas.microsoft.com/office/drawing/2014/main" id="{FFC9E467-49DD-3ED8-6AD2-B5B1879FFEC9}"/>
              </a:ext>
            </a:extLst>
          </p:cNvPr>
          <p:cNvCxnSpPr>
            <a:cxnSpLocks/>
          </p:cNvCxnSpPr>
          <p:nvPr/>
        </p:nvCxnSpPr>
        <p:spPr>
          <a:xfrm flipV="1">
            <a:off x="6821640" y="3499077"/>
            <a:ext cx="909694" cy="1405521"/>
          </a:xfrm>
          <a:prstGeom prst="line">
            <a:avLst/>
          </a:prstGeom>
          <a:ln w="38100">
            <a:solidFill>
              <a:srgbClr val="424A4A"/>
            </a:solidFill>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A48868-B3C2-0519-AF39-6B508BA8D093}"/>
              </a:ext>
            </a:extLst>
          </p:cNvPr>
          <p:cNvCxnSpPr>
            <a:cxnSpLocks/>
          </p:cNvCxnSpPr>
          <p:nvPr/>
        </p:nvCxnSpPr>
        <p:spPr>
          <a:xfrm>
            <a:off x="8382143" y="3885999"/>
            <a:ext cx="909694" cy="586741"/>
          </a:xfrm>
          <a:prstGeom prst="line">
            <a:avLst/>
          </a:prstGeom>
          <a:ln w="38100">
            <a:solidFill>
              <a:srgbClr val="424A4A"/>
            </a:solidFill>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1950CE-5390-3EC4-9D89-7C064161555E}"/>
              </a:ext>
            </a:extLst>
          </p:cNvPr>
          <p:cNvCxnSpPr>
            <a:cxnSpLocks/>
          </p:cNvCxnSpPr>
          <p:nvPr/>
        </p:nvCxnSpPr>
        <p:spPr>
          <a:xfrm>
            <a:off x="7731334" y="3503494"/>
            <a:ext cx="615623" cy="354205"/>
          </a:xfrm>
          <a:prstGeom prst="line">
            <a:avLst/>
          </a:prstGeom>
          <a:ln w="38100">
            <a:solidFill>
              <a:srgbClr val="969696"/>
            </a:solidFill>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940B2C3-ABE3-DC91-439C-E06D641EAA67}"/>
              </a:ext>
            </a:extLst>
          </p:cNvPr>
          <p:cNvCxnSpPr>
            <a:cxnSpLocks/>
          </p:cNvCxnSpPr>
          <p:nvPr/>
        </p:nvCxnSpPr>
        <p:spPr>
          <a:xfrm flipH="1">
            <a:off x="9058015" y="4472740"/>
            <a:ext cx="229969" cy="375644"/>
          </a:xfrm>
          <a:prstGeom prst="line">
            <a:avLst/>
          </a:prstGeom>
          <a:ln w="38100">
            <a:solidFill>
              <a:srgbClr val="969696"/>
            </a:solidFill>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BD683A-6EBB-41B9-9342-27DB48F8CC94}"/>
              </a:ext>
            </a:extLst>
          </p:cNvPr>
          <p:cNvCxnSpPr>
            <a:cxnSpLocks/>
          </p:cNvCxnSpPr>
          <p:nvPr/>
        </p:nvCxnSpPr>
        <p:spPr>
          <a:xfrm flipV="1">
            <a:off x="2286441" y="3499077"/>
            <a:ext cx="909694" cy="1405521"/>
          </a:xfrm>
          <a:prstGeom prst="line">
            <a:avLst/>
          </a:prstGeom>
          <a:ln w="38100">
            <a:solidFill>
              <a:srgbClr val="000000">
                <a:alpha val="10196"/>
              </a:srgbClr>
            </a:solidFill>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21BD75-A2BB-F2E7-B54D-65497DCB36D4}"/>
              </a:ext>
            </a:extLst>
          </p:cNvPr>
          <p:cNvCxnSpPr>
            <a:cxnSpLocks/>
          </p:cNvCxnSpPr>
          <p:nvPr/>
        </p:nvCxnSpPr>
        <p:spPr>
          <a:xfrm>
            <a:off x="3846944" y="3885999"/>
            <a:ext cx="909694" cy="586741"/>
          </a:xfrm>
          <a:prstGeom prst="line">
            <a:avLst/>
          </a:prstGeom>
          <a:ln w="38100">
            <a:solidFill>
              <a:srgbClr val="000000">
                <a:alpha val="10196"/>
              </a:srgb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AB5325F-BE2E-FC78-23BF-491F70C6DD14}"/>
              </a:ext>
            </a:extLst>
          </p:cNvPr>
          <p:cNvCxnSpPr>
            <a:cxnSpLocks/>
          </p:cNvCxnSpPr>
          <p:nvPr/>
        </p:nvCxnSpPr>
        <p:spPr>
          <a:xfrm>
            <a:off x="3196135" y="3503494"/>
            <a:ext cx="615623" cy="354205"/>
          </a:xfrm>
          <a:prstGeom prst="line">
            <a:avLst/>
          </a:prstGeom>
          <a:ln w="38100">
            <a:solidFill>
              <a:srgbClr val="000000">
                <a:alpha val="10196"/>
              </a:srgbClr>
            </a:solidFill>
          </a:ln>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0831EF-FB44-EA29-E884-FDAB27EC3D46}"/>
              </a:ext>
            </a:extLst>
          </p:cNvPr>
          <p:cNvCxnSpPr>
            <a:cxnSpLocks/>
          </p:cNvCxnSpPr>
          <p:nvPr/>
        </p:nvCxnSpPr>
        <p:spPr>
          <a:xfrm flipH="1">
            <a:off x="4522816" y="4472740"/>
            <a:ext cx="229969" cy="375644"/>
          </a:xfrm>
          <a:prstGeom prst="line">
            <a:avLst/>
          </a:prstGeom>
          <a:ln w="38100">
            <a:solidFill>
              <a:srgbClr val="000000">
                <a:alpha val="10196"/>
              </a:srgbClr>
            </a:solidFill>
          </a:ln>
          <a:effectLst/>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8C568B2-B483-EECF-93A9-115884A3C0F2}"/>
              </a:ext>
            </a:extLst>
          </p:cNvPr>
          <p:cNvSpPr/>
          <p:nvPr/>
        </p:nvSpPr>
        <p:spPr>
          <a:xfrm rot="10800000" flipH="1">
            <a:off x="5151381" y="6360634"/>
            <a:ext cx="1689581" cy="981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Oval 28">
            <a:extLst>
              <a:ext uri="{FF2B5EF4-FFF2-40B4-BE49-F238E27FC236}">
                <a16:creationId xmlns:a16="http://schemas.microsoft.com/office/drawing/2014/main" id="{F393A729-B845-87DC-DEE1-D5227C883F00}"/>
              </a:ext>
            </a:extLst>
          </p:cNvPr>
          <p:cNvSpPr/>
          <p:nvPr/>
        </p:nvSpPr>
        <p:spPr>
          <a:xfrm rot="10800000" flipH="1">
            <a:off x="6642267" y="6245389"/>
            <a:ext cx="337248" cy="3372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val 30">
            <a:extLst>
              <a:ext uri="{FF2B5EF4-FFF2-40B4-BE49-F238E27FC236}">
                <a16:creationId xmlns:a16="http://schemas.microsoft.com/office/drawing/2014/main" id="{20BF39F9-93A9-1181-EDCF-F8B7C9765ED2}"/>
              </a:ext>
            </a:extLst>
          </p:cNvPr>
          <p:cNvSpPr/>
          <p:nvPr/>
        </p:nvSpPr>
        <p:spPr>
          <a:xfrm rot="10800000" flipH="1">
            <a:off x="6735304" y="6341372"/>
            <a:ext cx="151172" cy="151172"/>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32">
            <a:extLst>
              <a:ext uri="{FF2B5EF4-FFF2-40B4-BE49-F238E27FC236}">
                <a16:creationId xmlns:a16="http://schemas.microsoft.com/office/drawing/2014/main" id="{72B332A7-8DDE-CDE3-67B7-C93539D3FE43}"/>
              </a:ext>
            </a:extLst>
          </p:cNvPr>
          <p:cNvSpPr/>
          <p:nvPr/>
        </p:nvSpPr>
        <p:spPr>
          <a:xfrm rot="10800000" flipH="1">
            <a:off x="4825655" y="6171173"/>
            <a:ext cx="459662" cy="4596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a:extLst>
              <a:ext uri="{FF2B5EF4-FFF2-40B4-BE49-F238E27FC236}">
                <a16:creationId xmlns:a16="http://schemas.microsoft.com/office/drawing/2014/main" id="{EE0B71B6-6E0A-0C2E-A347-02BCD2895C5F}"/>
              </a:ext>
            </a:extLst>
          </p:cNvPr>
          <p:cNvSpPr/>
          <p:nvPr/>
        </p:nvSpPr>
        <p:spPr>
          <a:xfrm rot="10800000" flipH="1">
            <a:off x="4952464" y="6300928"/>
            <a:ext cx="206044" cy="206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a:extLst>
              <a:ext uri="{FF2B5EF4-FFF2-40B4-BE49-F238E27FC236}">
                <a16:creationId xmlns:a16="http://schemas.microsoft.com/office/drawing/2014/main" id="{D315EB07-199A-7D28-E99D-EBAC108C1EF7}"/>
              </a:ext>
            </a:extLst>
          </p:cNvPr>
          <p:cNvSpPr txBox="1"/>
          <p:nvPr/>
        </p:nvSpPr>
        <p:spPr>
          <a:xfrm>
            <a:off x="3621097" y="6618196"/>
            <a:ext cx="2868776" cy="276999"/>
          </a:xfrm>
          <a:prstGeom prst="rect">
            <a:avLst/>
          </a:prstGeom>
          <a:noFill/>
        </p:spPr>
        <p:txBody>
          <a:bodyPr wrap="square" rtlCol="0">
            <a:spAutoFit/>
          </a:bodyPr>
          <a:lstStyle/>
          <a:p>
            <a:pPr algn="ctr"/>
            <a:r>
              <a:rPr lang="en-US" altLang="zh-CN" sz="1200" dirty="0">
                <a:solidFill>
                  <a:schemeClr val="accent1"/>
                </a:solidFill>
                <a:latin typeface="Arial" panose="020B0604020202020204" pitchFamily="34" charset="0"/>
                <a:cs typeface="Arial" panose="020B0604020202020204" pitchFamily="34" charset="0"/>
              </a:rPr>
              <a:t>Quantum superposition</a:t>
            </a:r>
            <a:endParaRPr lang="zh-CN" altLang="en-US" sz="12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998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9" grpId="0" animBg="1"/>
      <p:bldP spid="2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4531</TotalTime>
  <Words>2929</Words>
  <Application>Microsoft Macintosh PowerPoint</Application>
  <PresentationFormat>Widescreen</PresentationFormat>
  <Paragraphs>405</Paragraphs>
  <Slides>31</Slides>
  <Notes>31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Arial Rounded MT Bold</vt:lpstr>
      <vt:lpstr>Avenir Black</vt:lpstr>
      <vt:lpstr>Avenir Light</vt:lpstr>
      <vt:lpstr>Avenir Next LT Pro Demi</vt:lpstr>
      <vt:lpstr>Calibri</vt:lpstr>
      <vt:lpstr>Calibri Light</vt:lpstr>
      <vt:lpstr>Cambria Math</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D-INFK ETHZ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Wiegreffe</dc:creator>
  <cp:lastModifiedBy>WANG Yong</cp:lastModifiedBy>
  <cp:revision>177</cp:revision>
  <dcterms:created xsi:type="dcterms:W3CDTF">2020-02-24T13:46:05Z</dcterms:created>
  <dcterms:modified xsi:type="dcterms:W3CDTF">2023-06-18T13:49:22Z</dcterms:modified>
</cp:coreProperties>
</file>